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3" r:id="rId7"/>
    <p:sldId id="262" r:id="rId8"/>
    <p:sldId id="264" r:id="rId9"/>
  </p:sldIdLst>
  <p:sldSz cx="7559675" cy="1069181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731"/>
    <a:srgbClr val="F5F5F5"/>
    <a:srgbClr val="7E318E"/>
    <a:srgbClr val="13B7CD"/>
    <a:srgbClr val="24ACBB"/>
    <a:srgbClr val="1CC49C"/>
    <a:srgbClr val="A64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25" d="100"/>
          <a:sy n="125" d="100"/>
        </p:scale>
        <p:origin x="-850" y="86"/>
      </p:cViewPr>
      <p:guideLst>
        <p:guide orient="horz" pos="302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44960" y="1749795"/>
            <a:ext cx="5669756" cy="3722335"/>
          </a:xfrm>
        </p:spPr>
        <p:txBody>
          <a:bodyPr anchor="b"/>
          <a:lstStyle>
            <a:lvl1pPr algn="ctr">
              <a:defRPr sz="9354"/>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944960" y="5615678"/>
            <a:ext cx="5669756"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70418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76008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396029" y="569240"/>
            <a:ext cx="1323928" cy="906081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22279" y="569240"/>
            <a:ext cx="3879255" cy="9060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75234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含標題的圖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7" name="矩形 6"/>
          <p:cNvSpPr/>
          <p:nvPr userDrawn="1"/>
        </p:nvSpPr>
        <p:spPr>
          <a:xfrm rot="10800000">
            <a:off x="-7" y="10071847"/>
            <a:ext cx="7559675" cy="61996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rot="10800000">
            <a:off x="6500386" y="10071847"/>
            <a:ext cx="61777" cy="6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userDrawn="1"/>
        </p:nvSpPr>
        <p:spPr>
          <a:xfrm>
            <a:off x="1701015" y="10139803"/>
            <a:ext cx="5668962" cy="261610"/>
          </a:xfrm>
          <a:prstGeom prst="rect">
            <a:avLst/>
          </a:prstGeom>
        </p:spPr>
        <p:txBody>
          <a:bodyPr wrap="square">
            <a:spAutoFit/>
          </a:bodyPr>
          <a:lstStyle/>
          <a:p>
            <a:r>
              <a:rPr lang="en-US" altLang="zh-TW" sz="1050" dirty="0" smtClean="0">
                <a:solidFill>
                  <a:schemeClr val="bg1"/>
                </a:solidFill>
                <a:latin typeface="Kozuka Gothic Pro B" panose="020B0800000000000000" pitchFamily="34" charset="-128"/>
                <a:ea typeface="Kozuka Gothic Pro B" panose="020B0800000000000000" pitchFamily="34" charset="-128"/>
              </a:rPr>
              <a:t>2019 ASEAN Automotive Parts Manufacturing Summit</a:t>
            </a:r>
            <a:endParaRPr lang="zh-TW" altLang="en-US" sz="1050" dirty="0">
              <a:solidFill>
                <a:schemeClr val="bg1"/>
              </a:solidFill>
            </a:endParaRPr>
          </a:p>
        </p:txBody>
      </p:sp>
      <p:sp>
        <p:nvSpPr>
          <p:cNvPr id="11" name="矩形 10"/>
          <p:cNvSpPr/>
          <p:nvPr userDrawn="1"/>
        </p:nvSpPr>
        <p:spPr>
          <a:xfrm>
            <a:off x="1701015" y="10362291"/>
            <a:ext cx="5668962" cy="261610"/>
          </a:xfrm>
          <a:prstGeom prst="rect">
            <a:avLst/>
          </a:prstGeom>
        </p:spPr>
        <p:txBody>
          <a:bodyPr wrap="square">
            <a:spAutoFit/>
          </a:bodyPr>
          <a:lstStyle/>
          <a:p>
            <a:r>
              <a:rPr lang="en-US" altLang="zh-TW" sz="1050" dirty="0" smtClean="0">
                <a:solidFill>
                  <a:schemeClr val="bg1"/>
                </a:solidFill>
                <a:latin typeface="Kozuka Gothic Pro B" panose="020B0800000000000000" pitchFamily="34" charset="-128"/>
                <a:ea typeface="Kozuka Gothic Pro B" panose="020B0800000000000000" pitchFamily="34" charset="-128"/>
              </a:rPr>
              <a:t>November 5-6</a:t>
            </a:r>
            <a:r>
              <a:rPr lang="zh-TW" altLang="en-US" sz="1050" dirty="0" smtClean="0">
                <a:solidFill>
                  <a:schemeClr val="bg1"/>
                </a:solidFill>
                <a:latin typeface="Kozuka Gothic Pro B" panose="020B0800000000000000" pitchFamily="34" charset="-128"/>
                <a:ea typeface="Kozuka Gothic Pro B" panose="020B0800000000000000" pitchFamily="34" charset="-128"/>
              </a:rPr>
              <a:t>                                               </a:t>
            </a:r>
            <a:r>
              <a:rPr lang="en-US" altLang="zh-TW" sz="1050" dirty="0" smtClean="0">
                <a:solidFill>
                  <a:schemeClr val="bg1"/>
                </a:solidFill>
                <a:latin typeface="Kozuka Gothic Pro B" panose="020B0800000000000000" pitchFamily="34" charset="-128"/>
                <a:ea typeface="Kozuka Gothic Pro B" panose="020B0800000000000000" pitchFamily="34" charset="-128"/>
              </a:rPr>
              <a:t>Jakarta, Indonesia</a:t>
            </a:r>
            <a:endParaRPr lang="zh-TW" altLang="en-US" sz="1050" dirty="0">
              <a:solidFill>
                <a:schemeClr val="bg1"/>
              </a:solidFill>
            </a:endParaRPr>
          </a:p>
        </p:txBody>
      </p:sp>
      <p:cxnSp>
        <p:nvCxnSpPr>
          <p:cNvPr id="13" name="直線接點 12"/>
          <p:cNvCxnSpPr/>
          <p:nvPr userDrawn="1"/>
        </p:nvCxnSpPr>
        <p:spPr>
          <a:xfrm>
            <a:off x="2729749" y="10470590"/>
            <a:ext cx="12036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203" y="10244915"/>
            <a:ext cx="1369767" cy="262695"/>
          </a:xfrm>
          <a:prstGeom prst="rect">
            <a:avLst/>
          </a:prstGeom>
        </p:spPr>
      </p:pic>
    </p:spTree>
    <p:extLst>
      <p:ext uri="{BB962C8B-B14F-4D97-AF65-F5344CB8AC3E}">
        <p14:creationId xmlns:p14="http://schemas.microsoft.com/office/powerpoint/2010/main" val="291811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15790" y="2665532"/>
            <a:ext cx="6520220" cy="4447496"/>
          </a:xfrm>
        </p:spPr>
        <p:txBody>
          <a:bodyPr anchor="b"/>
          <a:lstStyle>
            <a:lvl1pPr>
              <a:defRPr sz="9354"/>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5790" y="7155103"/>
            <a:ext cx="6520220" cy="2338833"/>
          </a:xfrm>
        </p:spPr>
        <p:txBody>
          <a:bodyPr/>
          <a:lstStyle>
            <a:lvl1pPr marL="0" indent="0">
              <a:buNone/>
              <a:defRPr sz="3742">
                <a:solidFill>
                  <a:schemeClr val="tx1">
                    <a:tint val="75000"/>
                  </a:schemeClr>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21677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2279" y="2846200"/>
            <a:ext cx="2601591"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118367" y="2846200"/>
            <a:ext cx="2601591"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42527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20713" y="569242"/>
            <a:ext cx="6520220" cy="2066590"/>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20712" y="2620980"/>
            <a:ext cx="3198097"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TW" altLang="en-US" smtClean="0"/>
              <a:t>按一下以編輯母片文字樣式</a:t>
            </a:r>
          </a:p>
        </p:txBody>
      </p:sp>
      <p:sp>
        <p:nvSpPr>
          <p:cNvPr id="4" name="內容版面配置區 3"/>
          <p:cNvSpPr>
            <a:spLocks noGrp="1"/>
          </p:cNvSpPr>
          <p:nvPr>
            <p:ph sz="half" idx="2"/>
          </p:nvPr>
        </p:nvSpPr>
        <p:spPr>
          <a:xfrm>
            <a:off x="520712" y="3905482"/>
            <a:ext cx="3198097"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827086" y="2620980"/>
            <a:ext cx="321384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TW" altLang="en-US" smtClean="0"/>
              <a:t>按一下以編輯母片文字樣式</a:t>
            </a:r>
          </a:p>
        </p:txBody>
      </p:sp>
      <p:sp>
        <p:nvSpPr>
          <p:cNvPr id="6" name="內容版面配置區 5"/>
          <p:cNvSpPr>
            <a:spLocks noGrp="1"/>
          </p:cNvSpPr>
          <p:nvPr>
            <p:ph sz="quarter" idx="4"/>
          </p:nvPr>
        </p:nvSpPr>
        <p:spPr>
          <a:xfrm>
            <a:off x="3827086" y="3905482"/>
            <a:ext cx="3213846"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9462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91731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38328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0713" y="712788"/>
            <a:ext cx="2438192" cy="2494756"/>
          </a:xfrm>
        </p:spPr>
        <p:txBody>
          <a:bodyPr anchor="b"/>
          <a:lstStyle>
            <a:lvl1pPr>
              <a:defRPr sz="4989"/>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13847" y="1539425"/>
            <a:ext cx="382708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20713" y="3207544"/>
            <a:ext cx="2438192"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4564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20713" y="712788"/>
            <a:ext cx="2438192" cy="2494756"/>
          </a:xfrm>
        </p:spPr>
        <p:txBody>
          <a:bodyPr anchor="b"/>
          <a:lstStyle>
            <a:lvl1pPr>
              <a:defRPr sz="4989"/>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213847" y="1539425"/>
            <a:ext cx="3827086" cy="7598117"/>
          </a:xfrm>
        </p:spPr>
        <p:txBody>
          <a:bodyPr/>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endParaRPr lang="zh-TW" altLang="en-US"/>
          </a:p>
        </p:txBody>
      </p:sp>
      <p:sp>
        <p:nvSpPr>
          <p:cNvPr id="4" name="文字版面配置區 3"/>
          <p:cNvSpPr>
            <a:spLocks noGrp="1"/>
          </p:cNvSpPr>
          <p:nvPr>
            <p:ph type="body" sz="half" idx="2"/>
          </p:nvPr>
        </p:nvSpPr>
        <p:spPr>
          <a:xfrm>
            <a:off x="520713" y="3207544"/>
            <a:ext cx="2438192"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72890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14FDF870-D2C4-46A8-8B85-8F923451282E}" type="datetimeFigureOut">
              <a:rPr lang="zh-TW" altLang="en-US" smtClean="0"/>
              <a:t>2019/1/23</a:t>
            </a:fld>
            <a:endParaRPr lang="zh-TW" altLang="en-US"/>
          </a:p>
        </p:txBody>
      </p:sp>
      <p:sp>
        <p:nvSpPr>
          <p:cNvPr id="5" name="頁尾版面配置區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73624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zh-TW"/>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7558636" cy="9999376"/>
          </a:xfrm>
          <a:prstGeom prst="rect">
            <a:avLst/>
          </a:prstGeom>
        </p:spPr>
      </p:pic>
      <p:sp>
        <p:nvSpPr>
          <p:cNvPr id="2" name="標題 1"/>
          <p:cNvSpPr>
            <a:spLocks noGrp="1"/>
          </p:cNvSpPr>
          <p:nvPr>
            <p:ph type="ctrTitle"/>
          </p:nvPr>
        </p:nvSpPr>
        <p:spPr>
          <a:xfrm>
            <a:off x="600076" y="6800407"/>
            <a:ext cx="6727431" cy="871530"/>
          </a:xfrm>
        </p:spPr>
        <p:txBody>
          <a:bodyPr>
            <a:noAutofit/>
          </a:bodyPr>
          <a:lstStyle/>
          <a:p>
            <a:pPr algn="l">
              <a:lnSpc>
                <a:spcPts val="4200"/>
              </a:lnSpc>
            </a:pPr>
            <a:r>
              <a:rPr lang="en-US" altLang="zh-TW" sz="3200" dirty="0" smtClean="0">
                <a:solidFill>
                  <a:srgbClr val="4D7731"/>
                </a:solidFill>
                <a:latin typeface="Kozuka Gothic Pro B" panose="020B0800000000000000" pitchFamily="34" charset="-128"/>
                <a:ea typeface="Kozuka Gothic Pro B" panose="020B0800000000000000" pitchFamily="34" charset="-128"/>
              </a:rPr>
              <a:t>2019 ASEAN Automotive</a:t>
            </a:r>
            <a:br>
              <a:rPr lang="en-US" altLang="zh-TW" sz="3200" dirty="0" smtClean="0">
                <a:solidFill>
                  <a:srgbClr val="4D7731"/>
                </a:solidFill>
                <a:latin typeface="Kozuka Gothic Pro B" panose="020B0800000000000000" pitchFamily="34" charset="-128"/>
                <a:ea typeface="Kozuka Gothic Pro B" panose="020B0800000000000000" pitchFamily="34" charset="-128"/>
              </a:rPr>
            </a:br>
            <a:r>
              <a:rPr lang="en-US" altLang="zh-TW" sz="3200" dirty="0" smtClean="0">
                <a:solidFill>
                  <a:srgbClr val="4D7731"/>
                </a:solidFill>
                <a:latin typeface="Kozuka Gothic Pro B" panose="020B0800000000000000" pitchFamily="34" charset="-128"/>
                <a:ea typeface="Kozuka Gothic Pro B" panose="020B0800000000000000" pitchFamily="34" charset="-128"/>
              </a:rPr>
              <a:t>Parts </a:t>
            </a:r>
            <a:r>
              <a:rPr lang="en-US" altLang="zh-TW" sz="3200" dirty="0">
                <a:solidFill>
                  <a:srgbClr val="4D7731"/>
                </a:solidFill>
                <a:latin typeface="Kozuka Gothic Pro B" panose="020B0800000000000000" pitchFamily="34" charset="-128"/>
                <a:ea typeface="Kozuka Gothic Pro B" panose="020B0800000000000000" pitchFamily="34" charset="-128"/>
              </a:rPr>
              <a:t>Manufacturing Summit</a:t>
            </a:r>
            <a:endParaRPr lang="zh-TW" altLang="en-US" sz="3200" dirty="0">
              <a:solidFill>
                <a:srgbClr val="4D7731"/>
              </a:solidFill>
              <a:latin typeface="Kozuka Gothic Pro B" panose="020B0800000000000000" pitchFamily="34" charset="-128"/>
              <a:ea typeface="Kozuka Gothic Pro B" panose="020B0800000000000000" pitchFamily="34" charset="-128"/>
            </a:endParaRPr>
          </a:p>
        </p:txBody>
      </p:sp>
      <p:sp>
        <p:nvSpPr>
          <p:cNvPr id="4" name="標題 1"/>
          <p:cNvSpPr txBox="1">
            <a:spLocks/>
          </p:cNvSpPr>
          <p:nvPr/>
        </p:nvSpPr>
        <p:spPr>
          <a:xfrm>
            <a:off x="600076" y="7750861"/>
            <a:ext cx="6727430" cy="43551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r>
              <a:rPr lang="en-US" altLang="zh-TW" sz="2000" dirty="0">
                <a:latin typeface="Kozuka Gothic Pro B" panose="020B0800000000000000" pitchFamily="34" charset="-128"/>
                <a:ea typeface="Kozuka Gothic Pro B" panose="020B0800000000000000" pitchFamily="34" charset="-128"/>
              </a:rPr>
              <a:t>Lower Emissions, Higher Efficiency</a:t>
            </a:r>
          </a:p>
        </p:txBody>
      </p:sp>
      <p:sp>
        <p:nvSpPr>
          <p:cNvPr id="5" name="標題 1"/>
          <p:cNvSpPr txBox="1">
            <a:spLocks/>
          </p:cNvSpPr>
          <p:nvPr/>
        </p:nvSpPr>
        <p:spPr>
          <a:xfrm>
            <a:off x="600076" y="8700817"/>
            <a:ext cx="6498826" cy="391012"/>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ct val="100000"/>
              </a:lnSpc>
              <a:spcBef>
                <a:spcPts val="600"/>
              </a:spcBef>
            </a:pPr>
            <a:r>
              <a:rPr lang="en-US" altLang="zh-TW" sz="1800" dirty="0">
                <a:solidFill>
                  <a:srgbClr val="4D7731"/>
                </a:solidFill>
                <a:latin typeface="Kozuka Gothic Pro B" panose="020B0800000000000000" pitchFamily="34" charset="-128"/>
                <a:ea typeface="Kozuka Gothic Pro B" panose="020B0800000000000000" pitchFamily="34" charset="-128"/>
              </a:rPr>
              <a:t>November 5-6, </a:t>
            </a:r>
            <a:r>
              <a:rPr lang="zh-TW" altLang="en-US" sz="1800" dirty="0" smtClean="0">
                <a:solidFill>
                  <a:srgbClr val="4D7731"/>
                </a:solidFill>
                <a:latin typeface="Kozuka Gothic Pro B" panose="020B0800000000000000" pitchFamily="34" charset="-128"/>
                <a:ea typeface="Kozuka Gothic Pro B" panose="020B0800000000000000" pitchFamily="34" charset="-128"/>
              </a:rPr>
              <a:t> </a:t>
            </a:r>
            <a:r>
              <a:rPr lang="en-US" altLang="zh-TW" sz="1800" dirty="0" smtClean="0">
                <a:solidFill>
                  <a:srgbClr val="4D7731"/>
                </a:solidFill>
                <a:latin typeface="Kozuka Gothic Pro B" panose="020B0800000000000000" pitchFamily="34" charset="-128"/>
                <a:ea typeface="Kozuka Gothic Pro B" panose="020B0800000000000000" pitchFamily="34" charset="-128"/>
              </a:rPr>
              <a:t>Jakarta</a:t>
            </a:r>
            <a:r>
              <a:rPr lang="en-US" altLang="zh-TW" sz="1800" dirty="0">
                <a:solidFill>
                  <a:srgbClr val="4D7731"/>
                </a:solidFill>
                <a:latin typeface="Kozuka Gothic Pro B" panose="020B0800000000000000" pitchFamily="34" charset="-128"/>
                <a:ea typeface="Kozuka Gothic Pro B" panose="020B0800000000000000" pitchFamily="34" charset="-128"/>
              </a:rPr>
              <a:t>, </a:t>
            </a:r>
            <a:r>
              <a:rPr lang="en-US" altLang="zh-TW" sz="1800" dirty="0" smtClean="0">
                <a:solidFill>
                  <a:srgbClr val="4D7731"/>
                </a:solidFill>
                <a:latin typeface="Kozuka Gothic Pro B" panose="020B0800000000000000" pitchFamily="34" charset="-128"/>
                <a:ea typeface="Kozuka Gothic Pro B" panose="020B0800000000000000" pitchFamily="34" charset="-128"/>
              </a:rPr>
              <a:t>Indonesia,</a:t>
            </a:r>
          </a:p>
          <a:p>
            <a:pPr algn="l">
              <a:lnSpc>
                <a:spcPct val="100000"/>
              </a:lnSpc>
              <a:spcBef>
                <a:spcPts val="600"/>
              </a:spcBef>
            </a:pPr>
            <a:r>
              <a:rPr lang="en-US" altLang="zh-TW" sz="1800" dirty="0" smtClean="0">
                <a:solidFill>
                  <a:srgbClr val="4D7731"/>
                </a:solidFill>
                <a:latin typeface="Kozuka Gothic Pro B" panose="020B0800000000000000" pitchFamily="34" charset="-128"/>
                <a:ea typeface="Kozuka Gothic Pro B" panose="020B0800000000000000" pitchFamily="34" charset="-128"/>
              </a:rPr>
              <a:t>JS </a:t>
            </a:r>
            <a:r>
              <a:rPr lang="en-US" altLang="zh-TW" sz="1800" dirty="0" err="1">
                <a:solidFill>
                  <a:srgbClr val="4D7731"/>
                </a:solidFill>
                <a:latin typeface="Kozuka Gothic Pro B" panose="020B0800000000000000" pitchFamily="34" charset="-128"/>
                <a:ea typeface="Kozuka Gothic Pro B" panose="020B0800000000000000" pitchFamily="34" charset="-128"/>
              </a:rPr>
              <a:t>Luwansa</a:t>
            </a:r>
            <a:r>
              <a:rPr lang="en-US" altLang="zh-TW" sz="1800" dirty="0">
                <a:solidFill>
                  <a:srgbClr val="4D7731"/>
                </a:solidFill>
                <a:latin typeface="Kozuka Gothic Pro B" panose="020B0800000000000000" pitchFamily="34" charset="-128"/>
                <a:ea typeface="Kozuka Gothic Pro B" panose="020B0800000000000000" pitchFamily="34" charset="-128"/>
              </a:rPr>
              <a:t> Hotel and Convention </a:t>
            </a:r>
            <a:r>
              <a:rPr lang="en-US" altLang="zh-TW" sz="1800" dirty="0" smtClean="0">
                <a:solidFill>
                  <a:srgbClr val="4D7731"/>
                </a:solidFill>
                <a:latin typeface="Kozuka Gothic Pro B" panose="020B0800000000000000" pitchFamily="34" charset="-128"/>
                <a:ea typeface="Kozuka Gothic Pro B" panose="020B0800000000000000" pitchFamily="34" charset="-128"/>
              </a:rPr>
              <a:t>Center</a:t>
            </a:r>
            <a:endParaRPr lang="en-US" altLang="zh-TW" sz="1800" dirty="0">
              <a:solidFill>
                <a:srgbClr val="4D7731"/>
              </a:solidFill>
              <a:latin typeface="Kozuka Gothic Pro B" panose="020B0800000000000000" pitchFamily="34" charset="-128"/>
              <a:ea typeface="Kozuka Gothic Pro B" panose="020B0800000000000000" pitchFamily="34" charset="-128"/>
            </a:endParaRPr>
          </a:p>
        </p:txBody>
      </p:sp>
      <p:sp>
        <p:nvSpPr>
          <p:cNvPr id="26" name="標題 1"/>
          <p:cNvSpPr txBox="1">
            <a:spLocks/>
          </p:cNvSpPr>
          <p:nvPr/>
        </p:nvSpPr>
        <p:spPr>
          <a:xfrm>
            <a:off x="600076" y="9395697"/>
            <a:ext cx="1241032" cy="481086"/>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500"/>
              </a:lnSpc>
            </a:pPr>
            <a:r>
              <a:rPr lang="en-US" altLang="zh-TW" sz="14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Organizer</a:t>
            </a:r>
          </a:p>
        </p:txBody>
      </p:sp>
      <p:sp>
        <p:nvSpPr>
          <p:cNvPr id="27" name="標題 1"/>
          <p:cNvSpPr txBox="1">
            <a:spLocks/>
          </p:cNvSpPr>
          <p:nvPr/>
        </p:nvSpPr>
        <p:spPr>
          <a:xfrm>
            <a:off x="3337725" y="9554017"/>
            <a:ext cx="1241032" cy="481086"/>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500"/>
              </a:lnSpc>
            </a:pPr>
            <a:r>
              <a:rPr lang="en-US" altLang="zh-TW" sz="14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Media</a:t>
            </a:r>
          </a:p>
          <a:p>
            <a:pPr algn="just">
              <a:lnSpc>
                <a:spcPts val="2500"/>
              </a:lnSpc>
            </a:pPr>
            <a:r>
              <a:rPr lang="en-US" altLang="zh-TW" sz="14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Supports</a:t>
            </a:r>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073" y="9295834"/>
            <a:ext cx="1059024" cy="311961"/>
          </a:xfrm>
          <a:prstGeom prst="rect">
            <a:avLst/>
          </a:prstGeom>
        </p:spPr>
      </p:pic>
      <p:pic>
        <p:nvPicPr>
          <p:cNvPr id="33" name="圖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342" y="9551394"/>
            <a:ext cx="1369767" cy="267272"/>
          </a:xfrm>
          <a:prstGeom prst="rect">
            <a:avLst/>
          </a:prstGeom>
        </p:spPr>
      </p:pic>
      <p:pic>
        <p:nvPicPr>
          <p:cNvPr id="34" name="圖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699" y="9746786"/>
            <a:ext cx="1031773" cy="325405"/>
          </a:xfrm>
          <a:prstGeom prst="rect">
            <a:avLst/>
          </a:prstGeom>
        </p:spPr>
      </p:pic>
      <p:pic>
        <p:nvPicPr>
          <p:cNvPr id="37" name="圖片 3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51991" y="9308265"/>
            <a:ext cx="1293312" cy="318429"/>
          </a:xfrm>
          <a:prstGeom prst="rect">
            <a:avLst/>
          </a:prstGeom>
        </p:spPr>
      </p:pic>
      <p:pic>
        <p:nvPicPr>
          <p:cNvPr id="38" name="圖片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51991" y="9745202"/>
            <a:ext cx="1041768" cy="371450"/>
          </a:xfrm>
          <a:prstGeom prst="rect">
            <a:avLst/>
          </a:prstGeom>
        </p:spPr>
      </p:pic>
    </p:spTree>
    <p:extLst>
      <p:ext uri="{BB962C8B-B14F-4D97-AF65-F5344CB8AC3E}">
        <p14:creationId xmlns:p14="http://schemas.microsoft.com/office/powerpoint/2010/main" val="278333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16317" y="340672"/>
            <a:ext cx="6659416" cy="369332"/>
          </a:xfrm>
          <a:prstGeom prst="rect">
            <a:avLst/>
          </a:prstGeom>
        </p:spPr>
        <p:txBody>
          <a:bodyPr wrap="square">
            <a:spAutoFit/>
          </a:bodyPr>
          <a:lstStyle/>
          <a:p>
            <a:r>
              <a:rPr lang="en-US" altLang="zh-TW" dirty="0">
                <a:solidFill>
                  <a:srgbClr val="4D7731"/>
                </a:solidFill>
                <a:latin typeface="Kozuka Gothic Pro B" panose="020B0800000000000000" pitchFamily="34" charset="-128"/>
                <a:ea typeface="Kozuka Gothic Pro B" panose="020B0800000000000000" pitchFamily="34" charset="-128"/>
              </a:rPr>
              <a:t>Indonesian automotive manufacturing sector:</a:t>
            </a:r>
            <a:endParaRPr lang="zh-TW" altLang="en-US" dirty="0">
              <a:solidFill>
                <a:srgbClr val="4D7731"/>
              </a:solidFill>
            </a:endParaRPr>
          </a:p>
        </p:txBody>
      </p:sp>
      <p:sp>
        <p:nvSpPr>
          <p:cNvPr id="38" name="標題 1"/>
          <p:cNvSpPr txBox="1">
            <a:spLocks/>
          </p:cNvSpPr>
          <p:nvPr/>
        </p:nvSpPr>
        <p:spPr>
          <a:xfrm>
            <a:off x="416317" y="710004"/>
            <a:ext cx="6876268" cy="3204744"/>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100"/>
              </a:lnSpc>
              <a:spcBef>
                <a:spcPts val="600"/>
              </a:spcBef>
              <a:spcAft>
                <a:spcPts val="600"/>
              </a:spcAft>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rPr>
              <a:t>The automotive industry of Indonesia has become an important pillar of the country's manufacturing sector. Attracted by low per capita-car ownership, low labor costs and a rapidly expanding middle class, various global car-makers (including Toyota and Nissan) decided to invest heavily to expand production capacity in Indonesia and may make it their future production hub. Others, such as General Motors (GM) have come back to Indonesia.</a:t>
            </a:r>
          </a:p>
          <a:p>
            <a:pPr algn="just">
              <a:lnSpc>
                <a:spcPts val="2100"/>
              </a:lnSpc>
              <a:spcBef>
                <a:spcPts val="600"/>
              </a:spcBef>
              <a:spcAft>
                <a:spcPts val="600"/>
              </a:spcAft>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rPr>
              <a:t>Moreover, Indonesia experienced a remarkable transition as it evolved from being a merely export oriented car production center (especially for the Southeast Asian region) into a major (domestic) car sales market due to rising per capita GDP. Indonesia accounts for about one-third of total annual car sales in ASEAN, followed by Thailand on second position. Indonesia not only has a large population (264 million inhabitants) but is also characterized by having a rapidly expanding middle class. Together, these two factors create a powerful consumer force.</a:t>
            </a:r>
          </a:p>
        </p:txBody>
      </p:sp>
      <p:sp>
        <p:nvSpPr>
          <p:cNvPr id="13" name="矩形 12"/>
          <p:cNvSpPr/>
          <p:nvPr/>
        </p:nvSpPr>
        <p:spPr>
          <a:xfrm>
            <a:off x="416317" y="6204051"/>
            <a:ext cx="6659416" cy="369332"/>
          </a:xfrm>
          <a:prstGeom prst="rect">
            <a:avLst/>
          </a:prstGeom>
        </p:spPr>
        <p:txBody>
          <a:bodyPr wrap="square">
            <a:spAutoFit/>
          </a:bodyPr>
          <a:lstStyle/>
          <a:p>
            <a:r>
              <a:rPr lang="en-US" altLang="zh-TW" dirty="0">
                <a:solidFill>
                  <a:srgbClr val="4D7731"/>
                </a:solidFill>
                <a:latin typeface="Kozuka Gothic Pro B" panose="020B0800000000000000" pitchFamily="34" charset="-128"/>
                <a:ea typeface="Kozuka Gothic Pro B" panose="020B0800000000000000" pitchFamily="34" charset="-128"/>
              </a:rPr>
              <a:t>Government developments plan for automotive industry:</a:t>
            </a:r>
            <a:endParaRPr lang="zh-TW" altLang="en-US" dirty="0">
              <a:solidFill>
                <a:srgbClr val="4D7731"/>
              </a:solidFill>
              <a:latin typeface="Kozuka Gothic Pro B" panose="020B0800000000000000" pitchFamily="34" charset="-128"/>
              <a:ea typeface="Kozuka Gothic Pro B" panose="020B0800000000000000" pitchFamily="34" charset="-128"/>
            </a:endParaRPr>
          </a:p>
        </p:txBody>
      </p:sp>
      <p:sp>
        <p:nvSpPr>
          <p:cNvPr id="14" name="標題 1"/>
          <p:cNvSpPr txBox="1">
            <a:spLocks/>
          </p:cNvSpPr>
          <p:nvPr/>
        </p:nvSpPr>
        <p:spPr>
          <a:xfrm>
            <a:off x="416317" y="6573383"/>
            <a:ext cx="6876268" cy="3215723"/>
          </a:xfrm>
          <a:prstGeom prst="rect">
            <a:avLst/>
          </a:prstGeom>
        </p:spPr>
        <p:txBody>
          <a:bodyPr vert="horz" lIns="91440" tIns="45720" rIns="91440" bIns="45720" rtlCol="0" anchor="b">
            <a:noAutofit/>
          </a:bodyPr>
          <a:lstStyle>
            <a:defPPr>
              <a:defRPr lang="zh-TW"/>
            </a:defPPr>
            <a:lvl1pPr algn="just" defTabSz="1425550">
              <a:lnSpc>
                <a:spcPts val="2100"/>
              </a:lnSpc>
              <a:spcBef>
                <a:spcPts val="600"/>
              </a:spcBef>
              <a:spcAft>
                <a:spcPts val="600"/>
              </a:spcAft>
              <a:buNone/>
              <a:defRPr sz="12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r>
              <a:rPr lang="en-US" altLang="zh-TW" dirty="0"/>
              <a:t>The Indonesian government is eager to turn Indonesia into a global production base for car manufacturing and would like to see all major car producers establishing factories in Indonesia as it aims to overtake Thailand as the largest car production hub in Southeast Asia and the ASEAN region. On the long-term, the government wants to turn Indonesia into an independent car manufacturing country that delivers completely built units (CBU) of which all components are locally-manufactured in Indonesia.</a:t>
            </a:r>
          </a:p>
          <a:p>
            <a:r>
              <a:rPr lang="en-US" altLang="zh-TW" dirty="0"/>
              <a:t>The Indonesian government also has high hopes for the country's car exports (thus generating additional foreign exchange revenues), particularly since the implementation of the ASEAN Economic Community (AEC), which turns the ASEAN region into one single market and production area. The AEC and incoming implementation of Euro4 Emission Standards should unlock more opportunities for exporters as it intensifies regional trade.</a:t>
            </a: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67933" y="4112037"/>
            <a:ext cx="3116638" cy="1867848"/>
          </a:xfrm>
          <a:prstGeom prst="rect">
            <a:avLst/>
          </a:prstGeom>
        </p:spPr>
      </p:pic>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7914" y="4112037"/>
            <a:ext cx="3287105" cy="1867848"/>
          </a:xfrm>
          <a:prstGeom prst="rect">
            <a:avLst/>
          </a:prstGeom>
        </p:spPr>
      </p:pic>
    </p:spTree>
    <p:extLst>
      <p:ext uri="{BB962C8B-B14F-4D97-AF65-F5344CB8AC3E}">
        <p14:creationId xmlns:p14="http://schemas.microsoft.com/office/powerpoint/2010/main" val="119048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 y="225269"/>
            <a:ext cx="2628900"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4D7731"/>
              </a:solidFill>
            </a:endParaRPr>
          </a:p>
        </p:txBody>
      </p:sp>
      <p:sp>
        <p:nvSpPr>
          <p:cNvPr id="31" name="矩形 30"/>
          <p:cNvSpPr/>
          <p:nvPr/>
        </p:nvSpPr>
        <p:spPr>
          <a:xfrm>
            <a:off x="416318" y="294580"/>
            <a:ext cx="6659416" cy="369332"/>
          </a:xfrm>
          <a:prstGeom prst="rect">
            <a:avLst/>
          </a:prstGeom>
        </p:spPr>
        <p:txBody>
          <a:bodyPr wrap="square">
            <a:spAutoFit/>
          </a:bodyPr>
          <a:lstStyle/>
          <a:p>
            <a:r>
              <a:rPr lang="en-US" altLang="zh-TW" dirty="0">
                <a:solidFill>
                  <a:schemeClr val="bg1"/>
                </a:solidFill>
                <a:latin typeface="Kozuka Gothic Pro B" panose="020B0800000000000000" pitchFamily="34" charset="-128"/>
                <a:ea typeface="Kozuka Gothic Pro B" panose="020B0800000000000000" pitchFamily="34" charset="-128"/>
              </a:rPr>
              <a:t>Hot Topics</a:t>
            </a:r>
            <a:endParaRPr lang="zh-TW" altLang="en-US" dirty="0">
              <a:solidFill>
                <a:schemeClr val="bg1"/>
              </a:solidFill>
            </a:endParaRPr>
          </a:p>
        </p:txBody>
      </p:sp>
      <p:sp>
        <p:nvSpPr>
          <p:cNvPr id="19" name="標題 1"/>
          <p:cNvSpPr txBox="1">
            <a:spLocks/>
          </p:cNvSpPr>
          <p:nvPr/>
        </p:nvSpPr>
        <p:spPr>
          <a:xfrm>
            <a:off x="622690" y="865815"/>
            <a:ext cx="2949186" cy="2790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Components manufacturing</a:t>
            </a:r>
            <a:endPar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endParaRPr>
          </a:p>
        </p:txBody>
      </p:sp>
      <p:sp>
        <p:nvSpPr>
          <p:cNvPr id="20" name="標題 1"/>
          <p:cNvSpPr txBox="1">
            <a:spLocks/>
          </p:cNvSpPr>
          <p:nvPr/>
        </p:nvSpPr>
        <p:spPr>
          <a:xfrm>
            <a:off x="416318" y="1607676"/>
            <a:ext cx="3329708" cy="458441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700"/>
              </a:lnSpc>
              <a:spcBef>
                <a:spcPts val="0"/>
              </a:spcBef>
            </a:pPr>
            <a:r>
              <a:rPr lang="en-US" altLang="zh-TW" sz="1100" dirty="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rPr>
              <a:t>Plastic:</a:t>
            </a:r>
          </a:p>
          <a:p>
            <a:pPr marL="171450" indent="-171450" algn="l">
              <a:lnSpc>
                <a:spcPts val="1700"/>
              </a:lnSpc>
              <a:spcBef>
                <a:spcPts val="0"/>
              </a:spcBef>
              <a:buFont typeface="Arial" panose="020B0604020202020204"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The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use of rigid and elastomeric thermoplastic </a:t>
            </a: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polyolefins</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(TPOs) in automotive and ground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transportation</a:t>
            </a:r>
          </a:p>
          <a:p>
            <a:pPr marL="171450" indent="-171450" algn="l">
              <a:lnSpc>
                <a:spcPts val="1700"/>
              </a:lnSpc>
              <a:spcBef>
                <a:spcPts val="0"/>
              </a:spcBef>
              <a:buFont typeface="Arial" panose="020B0604020202020204"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Thermal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Analysis and Dynamic Mechanical Analysis in Plastics and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Rubber</a:t>
            </a:r>
          </a:p>
          <a:p>
            <a:pPr marL="171450" indent="-171450" algn="l">
              <a:lnSpc>
                <a:spcPts val="1700"/>
              </a:lnSpc>
              <a:spcBef>
                <a:spcPts val="0"/>
              </a:spcBef>
              <a:buFont typeface="Arial" panose="020B0604020202020204" pitchFamily="34" charset="0"/>
              <a:buChar char="•"/>
            </a:pP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Overmolding</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as a solution for harsh requirements of automotive fluids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sealing</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High-Performing Vehicle Thermal Management &amp; Automotive HVAC</a:t>
            </a:r>
            <a:endPar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algn="l">
              <a:lnSpc>
                <a:spcPts val="1700"/>
              </a:lnSpc>
              <a:spcBef>
                <a:spcPts val="0"/>
              </a:spcBef>
            </a:pPr>
            <a:r>
              <a:rPr lang="en-US" altLang="zh-TW" sz="1100" dirty="0" smtClean="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rPr>
              <a:t>Metalworking</a:t>
            </a:r>
            <a:r>
              <a:rPr lang="en-US" altLang="zh-TW" sz="1100" dirty="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rPr>
              <a:t>:</a:t>
            </a:r>
          </a:p>
          <a:p>
            <a:pPr marL="171450" indent="-171450" algn="l">
              <a:lnSpc>
                <a:spcPts val="1700"/>
              </a:lnSpc>
              <a:spcBef>
                <a:spcPts val="0"/>
              </a:spcBef>
              <a:buFont typeface="Arial" panose="020B0604020202020204"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How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to avoid defects in hot chamber </a:t>
            </a:r>
            <a:r>
              <a:rPr lang="en-GB" altLang="zh-TW" sz="11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hpdc</a:t>
            </a:r>
            <a:endPar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Lube Free Die Casting </a:t>
            </a:r>
            <a:endParaRPr lang="en-US"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Modelling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Heat Removal by Die Spray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Consortium</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Advanced Technologies such as Squeeze Casting &amp; Semi-Solid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Casting</a:t>
            </a:r>
          </a:p>
          <a:p>
            <a:pPr marL="171450" indent="-171450" algn="l">
              <a:lnSpc>
                <a:spcPts val="1700"/>
              </a:lnSpc>
              <a:spcBef>
                <a:spcPts val="0"/>
              </a:spcBef>
              <a:buFont typeface="Arial" panose="020B0604020202020204" pitchFamily="34" charset="0"/>
              <a:buChar char="•"/>
            </a:pPr>
            <a:r>
              <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Controlled-pressure diffusion bonding</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High Integrity High Pressure (HIHP) Casting Innovations</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Chemical, Mechanical &amp; Physical Properties of High Vacuum</a:t>
            </a:r>
          </a:p>
          <a:p>
            <a:pPr marL="171450" indent="-171450" algn="l">
              <a:lnSpc>
                <a:spcPts val="1700"/>
              </a:lnSpc>
              <a:spcBef>
                <a:spcPts val="0"/>
              </a:spcBef>
              <a:buFont typeface="Arial" panose="020B0604020202020204" pitchFamily="34" charset="0"/>
              <a:buChar char="•"/>
            </a:pPr>
            <a:endPar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sp>
        <p:nvSpPr>
          <p:cNvPr id="21" name="標題 1"/>
          <p:cNvSpPr txBox="1">
            <a:spLocks/>
          </p:cNvSpPr>
          <p:nvPr/>
        </p:nvSpPr>
        <p:spPr>
          <a:xfrm>
            <a:off x="4540643" y="894391"/>
            <a:ext cx="2055422" cy="25048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Supply solutions</a:t>
            </a:r>
            <a:endParaRPr lang="en-US" altLang="zh-TW" sz="1600" dirty="0" smtClean="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22" name="標題 1"/>
          <p:cNvSpPr txBox="1">
            <a:spLocks/>
          </p:cNvSpPr>
          <p:nvPr/>
        </p:nvSpPr>
        <p:spPr>
          <a:xfrm>
            <a:off x="4069153" y="1279832"/>
            <a:ext cx="3155561" cy="3883343"/>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700"/>
              </a:lnSpc>
              <a:spcBef>
                <a:spcPts val="0"/>
              </a:spcBef>
              <a:buFont typeface="Arial" pitchFamily="34" charset="0"/>
              <a:buChar char="•"/>
            </a:pPr>
            <a:r>
              <a:rPr lang="en-GB" altLang="zh-TW" sz="1100" dirty="0">
                <a:latin typeface="Kozuka Gothic Pro B" panose="020B0800000000000000" pitchFamily="34" charset="-128"/>
                <a:ea typeface="Kozuka Gothic Pro B" panose="020B0800000000000000" pitchFamily="34" charset="-128"/>
                <a:sym typeface="Wingdings" panose="05000000000000000000" pitchFamily="2" charset="2"/>
              </a:rPr>
              <a:t>Use of laser binding techniques in achieving high adhesion strength of metal-plastic hybrid materials</a:t>
            </a:r>
            <a:r>
              <a:rPr lang="en-GB" altLang="zh-TW" sz="1100" dirty="0" smtClean="0">
                <a:latin typeface="Kozuka Gothic Pro B" panose="020B0800000000000000" pitchFamily="34" charset="-128"/>
                <a:ea typeface="Kozuka Gothic Pro B" panose="020B0800000000000000" pitchFamily="34" charset="-128"/>
                <a:sym typeface="Wingdings" panose="05000000000000000000" pitchFamily="2" charset="2"/>
              </a:rPr>
              <a:t>.</a:t>
            </a:r>
          </a:p>
          <a:p>
            <a:pPr marL="171450" indent="-171450" algn="l">
              <a:lnSpc>
                <a:spcPts val="1700"/>
              </a:lnSpc>
              <a:spcBef>
                <a:spcPts val="0"/>
              </a:spcBef>
              <a:buFont typeface="Arial" pitchFamily="34" charset="0"/>
              <a:buChar char="•"/>
            </a:pPr>
            <a:r>
              <a:rPr lang="en-GB" altLang="zh-TW" sz="1100" dirty="0" smtClean="0">
                <a:latin typeface="Kozuka Gothic Pro B" panose="020B0800000000000000" pitchFamily="34" charset="-128"/>
                <a:ea typeface="Kozuka Gothic Pro B" panose="020B0800000000000000" pitchFamily="34" charset="-128"/>
                <a:sym typeface="Wingdings" panose="05000000000000000000" pitchFamily="2" charset="2"/>
              </a:rPr>
              <a:t>Interactive </a:t>
            </a:r>
            <a:r>
              <a:rPr lang="en-GB" altLang="zh-TW" sz="1100" dirty="0">
                <a:latin typeface="Kozuka Gothic Pro B" panose="020B0800000000000000" pitchFamily="34" charset="-128"/>
                <a:ea typeface="Kozuka Gothic Pro B" panose="020B0800000000000000" pitchFamily="34" charset="-128"/>
                <a:sym typeface="Wingdings" panose="05000000000000000000" pitchFamily="2" charset="2"/>
              </a:rPr>
              <a:t>components for human machine interface (HMI) - how to improve your manufacturing efficiency</a:t>
            </a:r>
            <a:endParaRPr lang="en-US" altLang="zh-TW" sz="1100" dirty="0" smtClean="0">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itchFamily="34" charset="0"/>
              <a:buChar char="•"/>
            </a:pPr>
            <a:r>
              <a:rPr lang="en-US"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Innovative </a:t>
            </a:r>
            <a:r>
              <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power management solutions for vehicle electrification</a:t>
            </a:r>
          </a:p>
          <a:p>
            <a:pPr marL="171450" indent="-171450" algn="l">
              <a:lnSpc>
                <a:spcPts val="1700"/>
              </a:lnSpc>
              <a:spcBef>
                <a:spcPts val="0"/>
              </a:spcBef>
              <a:buFont typeface="Arial" pitchFamily="34" charset="0"/>
              <a:buChar char="•"/>
            </a:pPr>
            <a:r>
              <a:rPr lang="en-US"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Usage </a:t>
            </a:r>
            <a:r>
              <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of CAE for verifying crashworthiness design issues for lightweight materials.</a:t>
            </a:r>
          </a:p>
          <a:p>
            <a:pPr marL="171450" indent="-171450" algn="l">
              <a:lnSpc>
                <a:spcPts val="1700"/>
              </a:lnSpc>
              <a:spcBef>
                <a:spcPts val="0"/>
              </a:spcBef>
              <a:buFont typeface="Arial"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Hyper-precision </a:t>
            </a: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molding</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and contract assembly of safety-critical automotive products, including fuel, brake, steering and transmission components</a:t>
            </a:r>
          </a:p>
          <a:p>
            <a:pPr marL="171450" indent="-171450" algn="l">
              <a:lnSpc>
                <a:spcPts val="1700"/>
              </a:lnSpc>
              <a:spcBef>
                <a:spcPts val="0"/>
              </a:spcBef>
              <a:buFont typeface="Arial"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Selective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laser melting as a way to procure a stainless steel with both enhanced strength and ductility</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
            </a:r>
          </a:p>
          <a:p>
            <a:pPr marL="171450" indent="-171450" algn="l">
              <a:lnSpc>
                <a:spcPts val="1700"/>
              </a:lnSpc>
              <a:spcBef>
                <a:spcPts val="0"/>
              </a:spcBef>
              <a:buFont typeface="Arial"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t>
            </a:r>
            <a:endPar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cxnSp>
        <p:nvCxnSpPr>
          <p:cNvPr id="26" name="直線接點 25"/>
          <p:cNvCxnSpPr/>
          <p:nvPr/>
        </p:nvCxnSpPr>
        <p:spPr>
          <a:xfrm>
            <a:off x="3836990" y="1173452"/>
            <a:ext cx="0" cy="445582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標題 1"/>
          <p:cNvSpPr txBox="1">
            <a:spLocks/>
          </p:cNvSpPr>
          <p:nvPr/>
        </p:nvSpPr>
        <p:spPr>
          <a:xfrm>
            <a:off x="625299" y="6132352"/>
            <a:ext cx="2949186" cy="2790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Materials</a:t>
            </a:r>
            <a:endPar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endParaRPr>
          </a:p>
        </p:txBody>
      </p:sp>
      <p:sp>
        <p:nvSpPr>
          <p:cNvPr id="32" name="標題 1"/>
          <p:cNvSpPr txBox="1">
            <a:spLocks/>
          </p:cNvSpPr>
          <p:nvPr/>
        </p:nvSpPr>
        <p:spPr>
          <a:xfrm>
            <a:off x="418924" y="6439990"/>
            <a:ext cx="3155561" cy="3486478"/>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700"/>
              </a:lnSpc>
              <a:spcBef>
                <a:spcPts val="0"/>
              </a:spcBef>
            </a:pPr>
            <a:r>
              <a:rPr lang="en-US" altLang="zh-TW" sz="1100" dirty="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rPr>
              <a:t>Plastic:</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Rapid Creation of Tooling with Conformal Cooling</a:t>
            </a:r>
            <a:r>
              <a:rPr lang="en-US"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
            </a:r>
            <a:endPar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Lightweight thermoplastics such as PEEK HMF (High Modulus </a:t>
            </a: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Fiber</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
            </a: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Carbon </a:t>
            </a: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Fiber</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-Reinforced Thermoplastic Composites (CFRTP</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
            </a:r>
          </a:p>
          <a:p>
            <a:pPr algn="l">
              <a:lnSpc>
                <a:spcPts val="1700"/>
              </a:lnSpc>
              <a:spcBef>
                <a:spcPts val="0"/>
              </a:spcBef>
            </a:pPr>
            <a:r>
              <a:rPr lang="en-US" altLang="zh-TW" sz="1100" dirty="0" smtClean="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rPr>
              <a:t>Metalworking:</a:t>
            </a:r>
            <a:endParaRPr lang="en-US" altLang="zh-TW" sz="1100" dirty="0">
              <a:solidFill>
                <a:srgbClr val="4D7731"/>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Cavitation Measurement using ABS (Acoustic Bubble </a:t>
            </a:r>
            <a:r>
              <a:rPr lang="en-GB" altLang="zh-TW" sz="11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Spectometer</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t>
            </a:r>
            <a:endPar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The cycle time reduction benefits of utilizing high conductivity alloys in die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components</a:t>
            </a:r>
          </a:p>
          <a:p>
            <a:pPr marL="171450" indent="-171450" algn="l">
              <a:lnSpc>
                <a:spcPts val="1700"/>
              </a:lnSpc>
              <a:spcBef>
                <a:spcPts val="0"/>
              </a:spcBef>
              <a:buFont typeface="Arial" panose="020B0604020202020204"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How to further increase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the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strength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of T6 Heat Treated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Low-Iron Alloys</a:t>
            </a:r>
            <a:endPar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33" name="標題 1"/>
          <p:cNvSpPr txBox="1">
            <a:spLocks/>
          </p:cNvSpPr>
          <p:nvPr/>
        </p:nvSpPr>
        <p:spPr>
          <a:xfrm>
            <a:off x="4543252" y="6160928"/>
            <a:ext cx="2055422" cy="25048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en-US" altLang="zh-TW" sz="1600" dirty="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OEM’s</a:t>
            </a:r>
            <a:endParaRPr lang="en-US" altLang="zh-TW" sz="1600" dirty="0" smtClean="0">
              <a:solidFill>
                <a:schemeClr val="accent5">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34" name="標題 1"/>
          <p:cNvSpPr txBox="1">
            <a:spLocks/>
          </p:cNvSpPr>
          <p:nvPr/>
        </p:nvSpPr>
        <p:spPr>
          <a:xfrm>
            <a:off x="4071763" y="6702375"/>
            <a:ext cx="3155561" cy="276110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700"/>
              </a:lnSpc>
              <a:spcBef>
                <a:spcPts val="0"/>
              </a:spcBef>
              <a:buFont typeface="Arial" pitchFamily="34" charset="0"/>
              <a:buChar char="•"/>
            </a:pP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Design/development processes that ensure long-term automotive manufacturability, and value-added solutions for enhanced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efficiencies</a:t>
            </a:r>
          </a:p>
          <a:p>
            <a:pPr marL="171450" indent="-171450" algn="l">
              <a:lnSpc>
                <a:spcPts val="1700"/>
              </a:lnSpc>
              <a:spcBef>
                <a:spcPts val="0"/>
              </a:spcBef>
              <a:buFont typeface="Arial"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How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5G Will Influence Autonomous Driving Systems</a:t>
            </a:r>
            <a:endPar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a:p>
            <a:pPr marL="171450" indent="-171450" algn="l">
              <a:lnSpc>
                <a:spcPts val="1700"/>
              </a:lnSpc>
              <a:spcBef>
                <a:spcPts val="0"/>
              </a:spcBef>
              <a:buFont typeface="Arial"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Achieving Automotive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Standards by utilizing proper ERP software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systems</a:t>
            </a:r>
          </a:p>
          <a:p>
            <a:pPr marL="171450" indent="-171450" algn="l">
              <a:lnSpc>
                <a:spcPts val="1700"/>
              </a:lnSpc>
              <a:spcBef>
                <a:spcPts val="0"/>
              </a:spcBef>
              <a:buFont typeface="Arial" pitchFamily="34" charset="0"/>
              <a:buChar char="•"/>
            </a:pP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Differences </a:t>
            </a:r>
            <a:r>
              <a:rPr lang="en-GB"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between Automated, semi-automated &amp; manual </a:t>
            </a:r>
            <a:r>
              <a:rPr lang="en-GB"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assembly</a:t>
            </a:r>
          </a:p>
          <a:p>
            <a:pPr marL="171450" indent="-171450" algn="l">
              <a:lnSpc>
                <a:spcPts val="1700"/>
              </a:lnSpc>
              <a:spcBef>
                <a:spcPts val="0"/>
              </a:spcBef>
              <a:buFont typeface="Arial" pitchFamily="34" charset="0"/>
              <a:buChar char="•"/>
            </a:pPr>
            <a:r>
              <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Transforming data into competitive advantage</a:t>
            </a:r>
            <a:r>
              <a:rPr lang="en-US" altLang="zh-TW" sz="11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
            </a:r>
            <a:endParaRPr lang="en-US" altLang="zh-TW" sz="11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cxnSp>
        <p:nvCxnSpPr>
          <p:cNvPr id="35" name="直線接點 34"/>
          <p:cNvCxnSpPr/>
          <p:nvPr/>
        </p:nvCxnSpPr>
        <p:spPr>
          <a:xfrm>
            <a:off x="3839599" y="6439989"/>
            <a:ext cx="0" cy="348647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25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28887" y="1401193"/>
            <a:ext cx="6659421" cy="37222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390174" y="137905"/>
            <a:ext cx="6696378" cy="400110"/>
          </a:xfrm>
          <a:prstGeom prst="rect">
            <a:avLst/>
          </a:prstGeom>
        </p:spPr>
        <p:txBody>
          <a:bodyPr wrap="square">
            <a:spAutoFit/>
          </a:bodyPr>
          <a:lstStyle/>
          <a:p>
            <a:r>
              <a:rPr lang="en-US" altLang="zh-TW" sz="2000" dirty="0">
                <a:solidFill>
                  <a:srgbClr val="4D7731"/>
                </a:solidFill>
                <a:latin typeface="Kozuka Gothic Pro B" panose="020B0800000000000000" pitchFamily="34" charset="-128"/>
                <a:ea typeface="Kozuka Gothic Pro B" panose="020B0800000000000000" pitchFamily="34" charset="-128"/>
              </a:rPr>
              <a:t>Industry Chain - Participants Products</a:t>
            </a:r>
            <a:endParaRPr lang="zh-TW" altLang="en-US" sz="2000" dirty="0">
              <a:solidFill>
                <a:srgbClr val="4D7731"/>
              </a:solidFill>
            </a:endParaRPr>
          </a:p>
        </p:txBody>
      </p:sp>
      <p:sp>
        <p:nvSpPr>
          <p:cNvPr id="19" name="矩形 18"/>
          <p:cNvSpPr/>
          <p:nvPr/>
        </p:nvSpPr>
        <p:spPr>
          <a:xfrm>
            <a:off x="397833" y="1382436"/>
            <a:ext cx="1729291" cy="369332"/>
          </a:xfrm>
          <a:prstGeom prst="rect">
            <a:avLst/>
          </a:prstGeom>
        </p:spPr>
        <p:txBody>
          <a:bodyPr wrap="square">
            <a:spAutoFit/>
          </a:bodyPr>
          <a:lstStyle/>
          <a:p>
            <a:pPr algn="ctr"/>
            <a:r>
              <a:rPr lang="en-US" altLang="zh-TW" dirty="0">
                <a:solidFill>
                  <a:schemeClr val="bg1"/>
                </a:solidFill>
                <a:latin typeface="Kozuka Gothic Pro B" panose="020B0800000000000000" pitchFamily="34" charset="-128"/>
                <a:ea typeface="Kozuka Gothic Pro B" panose="020B0800000000000000" pitchFamily="34" charset="-128"/>
              </a:rPr>
              <a:t>Metalworking</a:t>
            </a:r>
            <a:endParaRPr lang="zh-TW" altLang="en-US" dirty="0">
              <a:solidFill>
                <a:schemeClr val="bg1"/>
              </a:solidFill>
            </a:endParaRPr>
          </a:p>
        </p:txBody>
      </p:sp>
      <p:sp>
        <p:nvSpPr>
          <p:cNvPr id="9" name="矩形 8"/>
          <p:cNvSpPr/>
          <p:nvPr/>
        </p:nvSpPr>
        <p:spPr>
          <a:xfrm>
            <a:off x="428887"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標題 1"/>
          <p:cNvSpPr txBox="1">
            <a:spLocks/>
          </p:cNvSpPr>
          <p:nvPr/>
        </p:nvSpPr>
        <p:spPr>
          <a:xfrm>
            <a:off x="504197" y="3676604"/>
            <a:ext cx="1394508" cy="133094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Advanced high Strength steel</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Ultra High strength steel</a:t>
            </a:r>
          </a:p>
          <a:p>
            <a:pPr marL="171450" indent="-171450" algn="l">
              <a:lnSpc>
                <a:spcPts val="1900"/>
              </a:lnSpc>
              <a:spcBef>
                <a:spcPts val="0"/>
              </a:spcBef>
              <a:buFont typeface="Arial" panose="020B0604020202020204" pitchFamily="34" charset="0"/>
              <a:buChar char="•"/>
            </a:pPr>
            <a:r>
              <a:rPr lang="en-US" altLang="zh-TW" sz="1000" dirty="0" err="1">
                <a:solidFill>
                  <a:schemeClr val="tx1">
                    <a:lumMod val="85000"/>
                    <a:lumOff val="15000"/>
                  </a:schemeClr>
                </a:solidFill>
                <a:latin typeface="Kozuka Gothic Pro B" panose="020B0800000000000000" pitchFamily="34" charset="-128"/>
                <a:ea typeface="Kozuka Gothic Pro B" panose="020B0800000000000000" pitchFamily="34" charset="-128"/>
              </a:rPr>
              <a:t>Aluminium</a:t>
            </a: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 alloys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Magnesium alloys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Manganese alloys</a:t>
            </a:r>
          </a:p>
        </p:txBody>
      </p:sp>
      <p:sp>
        <p:nvSpPr>
          <p:cNvPr id="24" name="矩形 23"/>
          <p:cNvSpPr/>
          <p:nvPr/>
        </p:nvSpPr>
        <p:spPr>
          <a:xfrm>
            <a:off x="428887" y="2244901"/>
            <a:ext cx="1545128" cy="369332"/>
          </a:xfrm>
          <a:prstGeom prst="rect">
            <a:avLst/>
          </a:prstGeom>
        </p:spPr>
        <p:txBody>
          <a:bodyPr wrap="square">
            <a:spAutoFit/>
          </a:bodyPr>
          <a:lstStyle/>
          <a:p>
            <a:pPr algn="ctr"/>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dirty="0" smtClean="0">
                <a:solidFill>
                  <a:schemeClr val="accent1">
                    <a:lumMod val="75000"/>
                  </a:schemeClr>
                </a:solidFill>
                <a:latin typeface="Kozuka Gothic Pro B" panose="020B0800000000000000" pitchFamily="34" charset="-128"/>
                <a:ea typeface="Kozuka Gothic Pro B" panose="020B0800000000000000" pitchFamily="34" charset="-128"/>
              </a:rPr>
              <a:t>3 – 20%</a:t>
            </a:r>
            <a:endParaRPr lang="zh-TW" altLang="en-US" dirty="0">
              <a:solidFill>
                <a:schemeClr val="accent1">
                  <a:lumMod val="75000"/>
                </a:schemeClr>
              </a:solidFill>
            </a:endParaRPr>
          </a:p>
        </p:txBody>
      </p:sp>
      <p:cxnSp>
        <p:nvCxnSpPr>
          <p:cNvPr id="8" name="直線接點 7"/>
          <p:cNvCxnSpPr/>
          <p:nvPr/>
        </p:nvCxnSpPr>
        <p:spPr>
          <a:xfrm flipH="1">
            <a:off x="504197" y="2632933"/>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139027"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標題 1"/>
          <p:cNvSpPr txBox="1">
            <a:spLocks/>
          </p:cNvSpPr>
          <p:nvPr/>
        </p:nvSpPr>
        <p:spPr>
          <a:xfrm>
            <a:off x="2214337" y="4599488"/>
            <a:ext cx="1394508" cy="1112907"/>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4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Various bearing types, clutch discs, pressure plates, transmission, gearbox</a:t>
            </a:r>
          </a:p>
          <a:p>
            <a:pPr marL="171450" indent="-171450" algn="l">
              <a:lnSpc>
                <a:spcPts val="14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Engine parts: valves, primary and auxiliary drives, camshafts, pistons</a:t>
            </a:r>
          </a:p>
          <a:p>
            <a:pPr marL="171450" indent="-171450" algn="l">
              <a:lnSpc>
                <a:spcPts val="14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Steering and Suspension components</a:t>
            </a:r>
          </a:p>
          <a:p>
            <a:pPr marL="171450" indent="-171450" algn="l">
              <a:lnSpc>
                <a:spcPts val="14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Brake System </a:t>
            </a: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parts</a:t>
            </a:r>
            <a:endPar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sp>
        <p:nvSpPr>
          <p:cNvPr id="41" name="矩形 40"/>
          <p:cNvSpPr/>
          <p:nvPr/>
        </p:nvSpPr>
        <p:spPr>
          <a:xfrm>
            <a:off x="2139027" y="2244901"/>
            <a:ext cx="1545128" cy="369332"/>
          </a:xfrm>
          <a:prstGeom prst="rect">
            <a:avLst/>
          </a:prstGeom>
        </p:spPr>
        <p:txBody>
          <a:bodyPr wrap="square">
            <a:spAutoFit/>
          </a:bodyPr>
          <a:lstStyle/>
          <a:p>
            <a:pPr algn="ctr"/>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dirty="0" smtClean="0">
                <a:solidFill>
                  <a:schemeClr val="accent1">
                    <a:lumMod val="75000"/>
                  </a:schemeClr>
                </a:solidFill>
                <a:latin typeface="Kozuka Gothic Pro B" panose="020B0800000000000000" pitchFamily="34" charset="-128"/>
                <a:ea typeface="Kozuka Gothic Pro B" panose="020B0800000000000000" pitchFamily="34" charset="-128"/>
              </a:rPr>
              <a:t>2 – 60%</a:t>
            </a:r>
            <a:endParaRPr lang="zh-TW" altLang="en-US" dirty="0">
              <a:solidFill>
                <a:schemeClr val="accent1">
                  <a:lumMod val="75000"/>
                </a:schemeClr>
              </a:solidFill>
            </a:endParaRPr>
          </a:p>
        </p:txBody>
      </p:sp>
      <p:cxnSp>
        <p:nvCxnSpPr>
          <p:cNvPr id="42" name="直線接點 41"/>
          <p:cNvCxnSpPr/>
          <p:nvPr/>
        </p:nvCxnSpPr>
        <p:spPr>
          <a:xfrm flipH="1">
            <a:off x="2214337" y="2632933"/>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846630"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標題 1"/>
          <p:cNvSpPr txBox="1">
            <a:spLocks/>
          </p:cNvSpPr>
          <p:nvPr/>
        </p:nvSpPr>
        <p:spPr>
          <a:xfrm>
            <a:off x="3921940" y="3838976"/>
            <a:ext cx="1394508" cy="187341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Powertrains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suspension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Diesel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Steering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Brake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Gearboxes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Chassis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Ignition coils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Engine application Components</a:t>
            </a:r>
          </a:p>
        </p:txBody>
      </p:sp>
      <p:sp>
        <p:nvSpPr>
          <p:cNvPr id="45" name="矩形 44"/>
          <p:cNvSpPr/>
          <p:nvPr/>
        </p:nvSpPr>
        <p:spPr>
          <a:xfrm>
            <a:off x="3846630" y="2244901"/>
            <a:ext cx="1545128" cy="369332"/>
          </a:xfrm>
          <a:prstGeom prst="rect">
            <a:avLst/>
          </a:prstGeom>
        </p:spPr>
        <p:txBody>
          <a:bodyPr wrap="square">
            <a:spAutoFit/>
          </a:bodyPr>
          <a:lstStyle/>
          <a:p>
            <a:pPr algn="ctr"/>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dirty="0" smtClean="0">
                <a:solidFill>
                  <a:schemeClr val="accent1">
                    <a:lumMod val="75000"/>
                  </a:schemeClr>
                </a:solidFill>
                <a:latin typeface="Kozuka Gothic Pro B" panose="020B0800000000000000" pitchFamily="34" charset="-128"/>
                <a:ea typeface="Kozuka Gothic Pro B" panose="020B0800000000000000" pitchFamily="34" charset="-128"/>
              </a:rPr>
              <a:t>1 – 10%</a:t>
            </a:r>
            <a:endParaRPr lang="zh-TW" altLang="en-US" dirty="0">
              <a:solidFill>
                <a:schemeClr val="accent1">
                  <a:lumMod val="75000"/>
                </a:schemeClr>
              </a:solidFill>
            </a:endParaRPr>
          </a:p>
        </p:txBody>
      </p:sp>
      <p:cxnSp>
        <p:nvCxnSpPr>
          <p:cNvPr id="46" name="直線接點 45"/>
          <p:cNvCxnSpPr/>
          <p:nvPr/>
        </p:nvCxnSpPr>
        <p:spPr>
          <a:xfrm flipH="1">
            <a:off x="3921940" y="2632933"/>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543180"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標題 1"/>
          <p:cNvSpPr txBox="1">
            <a:spLocks/>
          </p:cNvSpPr>
          <p:nvPr/>
        </p:nvSpPr>
        <p:spPr>
          <a:xfrm>
            <a:off x="5618490" y="2965262"/>
            <a:ext cx="1394508" cy="577023"/>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Cars</a:t>
            </a:r>
          </a:p>
          <a:p>
            <a:pPr marL="171450" indent="-171450" algn="l">
              <a:lnSpc>
                <a:spcPts val="19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2-wheelers</a:t>
            </a:r>
            <a:endPar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3-wheelers</a:t>
            </a:r>
          </a:p>
        </p:txBody>
      </p:sp>
      <p:sp>
        <p:nvSpPr>
          <p:cNvPr id="49" name="矩形 48"/>
          <p:cNvSpPr/>
          <p:nvPr/>
        </p:nvSpPr>
        <p:spPr>
          <a:xfrm>
            <a:off x="5543180" y="2244901"/>
            <a:ext cx="1545128" cy="369332"/>
          </a:xfrm>
          <a:prstGeom prst="rect">
            <a:avLst/>
          </a:prstGeom>
        </p:spPr>
        <p:txBody>
          <a:bodyPr wrap="square">
            <a:spAutoFit/>
          </a:bodyPr>
          <a:lstStyle/>
          <a:p>
            <a:pPr algn="ctr"/>
            <a:r>
              <a:rPr lang="en-US" altLang="zh-TW" dirty="0" smtClean="0">
                <a:solidFill>
                  <a:schemeClr val="accent1">
                    <a:lumMod val="75000"/>
                  </a:schemeClr>
                </a:solidFill>
                <a:latin typeface="Kozuka Gothic Pro B" panose="020B0800000000000000" pitchFamily="34" charset="-128"/>
                <a:ea typeface="Kozuka Gothic Pro B" panose="020B0800000000000000" pitchFamily="34" charset="-128"/>
              </a:rPr>
              <a:t>OEM – 10%</a:t>
            </a:r>
            <a:endParaRPr lang="zh-TW" altLang="en-US" dirty="0">
              <a:solidFill>
                <a:schemeClr val="accent1">
                  <a:lumMod val="75000"/>
                </a:schemeClr>
              </a:solidFill>
            </a:endParaRPr>
          </a:p>
        </p:txBody>
      </p:sp>
      <p:cxnSp>
        <p:nvCxnSpPr>
          <p:cNvPr id="50" name="直線接點 49"/>
          <p:cNvCxnSpPr/>
          <p:nvPr/>
        </p:nvCxnSpPr>
        <p:spPr>
          <a:xfrm flipH="1">
            <a:off x="5618490" y="2632933"/>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97833" y="5963896"/>
            <a:ext cx="6659421" cy="37222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416311" y="5963896"/>
            <a:ext cx="1622927" cy="369332"/>
          </a:xfrm>
          <a:prstGeom prst="rect">
            <a:avLst/>
          </a:prstGeom>
        </p:spPr>
        <p:txBody>
          <a:bodyPr wrap="square">
            <a:spAutoFit/>
          </a:bodyPr>
          <a:lstStyle/>
          <a:p>
            <a:r>
              <a:rPr lang="en-US" altLang="zh-TW" dirty="0">
                <a:solidFill>
                  <a:schemeClr val="bg1"/>
                </a:solidFill>
                <a:latin typeface="Kozuka Gothic Pro B" panose="020B0800000000000000" pitchFamily="34" charset="-128"/>
                <a:ea typeface="Kozuka Gothic Pro B" panose="020B0800000000000000" pitchFamily="34" charset="-128"/>
              </a:rPr>
              <a:t>Plastic</a:t>
            </a:r>
            <a:endParaRPr lang="zh-TW" altLang="en-US" dirty="0">
              <a:solidFill>
                <a:schemeClr val="bg1"/>
              </a:solidFill>
            </a:endParaRPr>
          </a:p>
        </p:txBody>
      </p:sp>
      <p:sp>
        <p:nvSpPr>
          <p:cNvPr id="53" name="矩形 52"/>
          <p:cNvSpPr/>
          <p:nvPr/>
        </p:nvSpPr>
        <p:spPr>
          <a:xfrm>
            <a:off x="416312"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標題 1"/>
          <p:cNvSpPr txBox="1">
            <a:spLocks/>
          </p:cNvSpPr>
          <p:nvPr/>
        </p:nvSpPr>
        <p:spPr>
          <a:xfrm>
            <a:off x="491622" y="7216753"/>
            <a:ext cx="1394508" cy="256224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Paint and coatings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Carbon </a:t>
            </a:r>
            <a:r>
              <a:rPr lang="en-US" altLang="zh-TW" sz="1000" dirty="0" err="1">
                <a:solidFill>
                  <a:schemeClr val="tx1">
                    <a:lumMod val="85000"/>
                    <a:lumOff val="15000"/>
                  </a:schemeClr>
                </a:solidFill>
                <a:latin typeface="Kozuka Gothic Pro B" panose="020B0800000000000000" pitchFamily="34" charset="-128"/>
                <a:ea typeface="Kozuka Gothic Pro B" panose="020B0800000000000000" pitchFamily="34" charset="-128"/>
              </a:rPr>
              <a:t>fibre</a:t>
            </a: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 reinforced plastics (CFRP)</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Polypropylene (PP)</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Polyurethane (PUR)</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Poly-vinyl-chloride (PVC)</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Acrylonitrile butadiene Styrene (ABS</a:t>
            </a: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a:t>
            </a:r>
            <a:endPar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sp>
        <p:nvSpPr>
          <p:cNvPr id="55" name="矩形 54"/>
          <p:cNvSpPr/>
          <p:nvPr/>
        </p:nvSpPr>
        <p:spPr>
          <a:xfrm>
            <a:off x="416312" y="633611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3</a:t>
            </a:r>
            <a:endParaRPr lang="zh-TW" altLang="en-US" sz="2000" dirty="0">
              <a:solidFill>
                <a:schemeClr val="accent1">
                  <a:lumMod val="75000"/>
                </a:schemeClr>
              </a:solidFill>
            </a:endParaRPr>
          </a:p>
        </p:txBody>
      </p:sp>
      <p:cxnSp>
        <p:nvCxnSpPr>
          <p:cNvPr id="56" name="直線接點 55"/>
          <p:cNvCxnSpPr/>
          <p:nvPr/>
        </p:nvCxnSpPr>
        <p:spPr>
          <a:xfrm flipH="1">
            <a:off x="491622"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126452"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標題 1"/>
          <p:cNvSpPr txBox="1">
            <a:spLocks/>
          </p:cNvSpPr>
          <p:nvPr/>
        </p:nvSpPr>
        <p:spPr>
          <a:xfrm>
            <a:off x="2201762" y="7908071"/>
            <a:ext cx="1394508" cy="202502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Interior</a:t>
            </a: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 fans, intake manifolds, </a:t>
            </a: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air ducts, storage </a:t>
            </a: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compartments, air channels, </a:t>
            </a: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nozzles, A/C components</a:t>
            </a:r>
            <a:endPar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Engine parts casings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Connectors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Brackets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Gas caps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Pedal pads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Gas tank rollovers</a:t>
            </a:r>
          </a:p>
          <a:p>
            <a:pPr marL="171450" indent="-171450" algn="l">
              <a:lnSpc>
                <a:spcPts val="1400"/>
              </a:lnSpc>
              <a:spcBef>
                <a:spcPts val="0"/>
              </a:spcBef>
              <a:buFont typeface="Arial" panose="020B0604020202020204" pitchFamily="34" charset="0"/>
              <a:buChar char="•"/>
            </a:pPr>
            <a:r>
              <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rPr>
              <a:t>Bumpers</a:t>
            </a:r>
          </a:p>
          <a:p>
            <a:pPr marL="171450" indent="-171450" algn="l">
              <a:lnSpc>
                <a:spcPts val="1400"/>
              </a:lnSpc>
              <a:spcBef>
                <a:spcPts val="0"/>
              </a:spcBef>
              <a:buFont typeface="Arial" panose="020B0604020202020204" pitchFamily="34" charset="0"/>
              <a:buChar char="•"/>
            </a:pPr>
            <a:endParaRPr lang="en-US" altLang="zh-TW" sz="1000" dirty="0" smtClean="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sp>
        <p:nvSpPr>
          <p:cNvPr id="59" name="矩形 58"/>
          <p:cNvSpPr/>
          <p:nvPr/>
        </p:nvSpPr>
        <p:spPr>
          <a:xfrm>
            <a:off x="2126452" y="633611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2</a:t>
            </a:r>
            <a:endParaRPr lang="zh-TW" altLang="en-US" sz="2000" dirty="0">
              <a:solidFill>
                <a:schemeClr val="accent1">
                  <a:lumMod val="75000"/>
                </a:schemeClr>
              </a:solidFill>
            </a:endParaRPr>
          </a:p>
        </p:txBody>
      </p:sp>
      <p:cxnSp>
        <p:nvCxnSpPr>
          <p:cNvPr id="60" name="直線接點 59"/>
          <p:cNvCxnSpPr/>
          <p:nvPr/>
        </p:nvCxnSpPr>
        <p:spPr>
          <a:xfrm flipH="1">
            <a:off x="2201762"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834055"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標題 1"/>
          <p:cNvSpPr txBox="1">
            <a:spLocks/>
          </p:cNvSpPr>
          <p:nvPr/>
        </p:nvSpPr>
        <p:spPr>
          <a:xfrm>
            <a:off x="3909365" y="7901416"/>
            <a:ext cx="1394508" cy="93460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Sensors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Control units or engines, wiring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Fuel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Battery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A/C system</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Filter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Telematics</a:t>
            </a:r>
          </a:p>
        </p:txBody>
      </p:sp>
      <p:sp>
        <p:nvSpPr>
          <p:cNvPr id="63" name="矩形 62"/>
          <p:cNvSpPr/>
          <p:nvPr/>
        </p:nvSpPr>
        <p:spPr>
          <a:xfrm>
            <a:off x="3834055" y="633611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1</a:t>
            </a:r>
            <a:endParaRPr lang="zh-TW" altLang="en-US" sz="2000" dirty="0">
              <a:solidFill>
                <a:schemeClr val="accent1">
                  <a:lumMod val="75000"/>
                </a:schemeClr>
              </a:solidFill>
            </a:endParaRPr>
          </a:p>
        </p:txBody>
      </p:sp>
      <p:cxnSp>
        <p:nvCxnSpPr>
          <p:cNvPr id="64" name="直線接點 63"/>
          <p:cNvCxnSpPr/>
          <p:nvPr/>
        </p:nvCxnSpPr>
        <p:spPr>
          <a:xfrm flipH="1">
            <a:off x="3909365"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5530605"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標題 1"/>
          <p:cNvSpPr txBox="1">
            <a:spLocks/>
          </p:cNvSpPr>
          <p:nvPr/>
        </p:nvSpPr>
        <p:spPr>
          <a:xfrm>
            <a:off x="5605915" y="7043648"/>
            <a:ext cx="1394508" cy="60651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Cars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2-wheelers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3-wheelers</a:t>
            </a:r>
          </a:p>
        </p:txBody>
      </p:sp>
      <p:sp>
        <p:nvSpPr>
          <p:cNvPr id="67" name="矩形 66"/>
          <p:cNvSpPr/>
          <p:nvPr/>
        </p:nvSpPr>
        <p:spPr>
          <a:xfrm>
            <a:off x="5530605" y="6336118"/>
            <a:ext cx="1545128" cy="400110"/>
          </a:xfrm>
          <a:prstGeom prst="rect">
            <a:avLst/>
          </a:prstGeom>
        </p:spPr>
        <p:txBody>
          <a:bodyPr wrap="square">
            <a:spAutoFit/>
          </a:bodyPr>
          <a:lstStyle/>
          <a:p>
            <a:pPr algn="ct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OEM</a:t>
            </a:r>
            <a:endParaRPr lang="zh-TW" altLang="en-US" sz="2000" dirty="0">
              <a:solidFill>
                <a:schemeClr val="accent1">
                  <a:lumMod val="75000"/>
                </a:schemeClr>
              </a:solidFill>
            </a:endParaRPr>
          </a:p>
        </p:txBody>
      </p:sp>
      <p:cxnSp>
        <p:nvCxnSpPr>
          <p:cNvPr id="68" name="直線接點 67"/>
          <p:cNvCxnSpPr/>
          <p:nvPr/>
        </p:nvCxnSpPr>
        <p:spPr>
          <a:xfrm flipH="1">
            <a:off x="5605915"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71" name="矩形 26"/>
          <p:cNvSpPr/>
          <p:nvPr/>
        </p:nvSpPr>
        <p:spPr>
          <a:xfrm>
            <a:off x="428888" y="1852469"/>
            <a:ext cx="3329710" cy="3722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dirty="0" smtClean="0"/>
              <a:t>Delegates</a:t>
            </a:r>
            <a:endParaRPr lang="zh-TW" altLang="en-US" dirty="0"/>
          </a:p>
        </p:txBody>
      </p:sp>
      <p:sp>
        <p:nvSpPr>
          <p:cNvPr id="73" name="矩形 26"/>
          <p:cNvSpPr/>
          <p:nvPr/>
        </p:nvSpPr>
        <p:spPr>
          <a:xfrm>
            <a:off x="3758599" y="1856815"/>
            <a:ext cx="3329710" cy="3722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dirty="0" smtClean="0"/>
              <a:t>Speakers</a:t>
            </a:r>
            <a:endParaRPr lang="zh-TW" altLang="en-US" dirty="0"/>
          </a:p>
        </p:txBody>
      </p:sp>
      <p:cxnSp>
        <p:nvCxnSpPr>
          <p:cNvPr id="74" name="直線接點 7"/>
          <p:cNvCxnSpPr/>
          <p:nvPr/>
        </p:nvCxnSpPr>
        <p:spPr>
          <a:xfrm flipV="1">
            <a:off x="3758599" y="1852470"/>
            <a:ext cx="1" cy="376567"/>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28887" y="538016"/>
            <a:ext cx="6659421" cy="830997"/>
          </a:xfrm>
          <a:prstGeom prst="rect">
            <a:avLst/>
          </a:prstGeom>
          <a:noFill/>
        </p:spPr>
        <p:txBody>
          <a:bodyPr wrap="square" rtlCol="0">
            <a:spAutoFit/>
          </a:bodyPr>
          <a:lstStyle/>
          <a:p>
            <a:r>
              <a:rPr lang="en-GB" sz="1200" dirty="0" smtClean="0"/>
              <a:t>The focus of </a:t>
            </a:r>
            <a:r>
              <a:rPr lang="en-GB" sz="1200" b="1" dirty="0" smtClean="0"/>
              <a:t>“ASEAN Automotive Parts Manufacturing Summit” </a:t>
            </a:r>
            <a:r>
              <a:rPr lang="en-GB" sz="1200" dirty="0" smtClean="0"/>
              <a:t>in Jakarta, Indonesia; is the functional and structural elements of internal automotive construction. This is event is dedicated to components and systems manufacturers that provides biggest added value to the performance of various elements in the car environment system – from safety, through information to comfort of using.</a:t>
            </a:r>
            <a:endParaRPr lang="en-GB" sz="1200" dirty="0"/>
          </a:p>
        </p:txBody>
      </p:sp>
    </p:spTree>
    <p:extLst>
      <p:ext uri="{BB962C8B-B14F-4D97-AF65-F5344CB8AC3E}">
        <p14:creationId xmlns:p14="http://schemas.microsoft.com/office/powerpoint/2010/main" val="3529260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16312" y="810095"/>
            <a:ext cx="6659421"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379356" y="293051"/>
            <a:ext cx="6696378" cy="353943"/>
          </a:xfrm>
          <a:prstGeom prst="rect">
            <a:avLst/>
          </a:prstGeom>
        </p:spPr>
        <p:txBody>
          <a:bodyPr wrap="square">
            <a:spAutoFit/>
          </a:bodyPr>
          <a:lstStyle/>
          <a:p>
            <a:r>
              <a:rPr lang="en-US" altLang="zh-TW" sz="1700" dirty="0">
                <a:solidFill>
                  <a:srgbClr val="4D7731"/>
                </a:solidFill>
                <a:latin typeface="Kozuka Gothic Pro B" panose="020B0800000000000000" pitchFamily="34" charset="-128"/>
                <a:ea typeface="Kozuka Gothic Pro B" panose="020B0800000000000000" pitchFamily="34" charset="-128"/>
              </a:rPr>
              <a:t>Industry Chain - Participants </a:t>
            </a:r>
            <a:r>
              <a:rPr lang="en-US" altLang="zh-TW" sz="1700" dirty="0" err="1">
                <a:solidFill>
                  <a:srgbClr val="4D7731"/>
                </a:solidFill>
                <a:latin typeface="Kozuka Gothic Pro B" panose="020B0800000000000000" pitchFamily="34" charset="-128"/>
                <a:ea typeface="Kozuka Gothic Pro B" panose="020B0800000000000000" pitchFamily="34" charset="-128"/>
              </a:rPr>
              <a:t>Equipments</a:t>
            </a:r>
            <a:r>
              <a:rPr lang="en-US" altLang="zh-TW" sz="1700" dirty="0">
                <a:solidFill>
                  <a:srgbClr val="4D7731"/>
                </a:solidFill>
                <a:latin typeface="Kozuka Gothic Pro B" panose="020B0800000000000000" pitchFamily="34" charset="-128"/>
                <a:ea typeface="Kozuka Gothic Pro B" panose="020B0800000000000000" pitchFamily="34" charset="-128"/>
              </a:rPr>
              <a:t> Needs = Sponsor Type</a:t>
            </a:r>
            <a:endParaRPr lang="zh-TW" altLang="en-US" sz="1700" dirty="0">
              <a:solidFill>
                <a:srgbClr val="4D7731"/>
              </a:solidFill>
            </a:endParaRPr>
          </a:p>
        </p:txBody>
      </p:sp>
      <p:sp>
        <p:nvSpPr>
          <p:cNvPr id="19" name="矩形 18"/>
          <p:cNvSpPr/>
          <p:nvPr/>
        </p:nvSpPr>
        <p:spPr>
          <a:xfrm>
            <a:off x="385258" y="853731"/>
            <a:ext cx="1729291" cy="369332"/>
          </a:xfrm>
          <a:prstGeom prst="rect">
            <a:avLst/>
          </a:prstGeom>
        </p:spPr>
        <p:txBody>
          <a:bodyPr wrap="square">
            <a:spAutoFit/>
          </a:bodyPr>
          <a:lstStyle/>
          <a:p>
            <a:pPr algn="ctr"/>
            <a:r>
              <a:rPr lang="en-US" altLang="zh-TW" dirty="0">
                <a:solidFill>
                  <a:schemeClr val="bg1"/>
                </a:solidFill>
                <a:latin typeface="Kozuka Gothic Pro B" panose="020B0800000000000000" pitchFamily="34" charset="-128"/>
                <a:ea typeface="Kozuka Gothic Pro B" panose="020B0800000000000000" pitchFamily="34" charset="-128"/>
              </a:rPr>
              <a:t>Metalworking</a:t>
            </a:r>
            <a:endParaRPr lang="zh-TW" altLang="en-US" dirty="0">
              <a:solidFill>
                <a:schemeClr val="bg1"/>
              </a:solidFill>
            </a:endParaRPr>
          </a:p>
        </p:txBody>
      </p:sp>
      <p:sp>
        <p:nvSpPr>
          <p:cNvPr id="9" name="矩形 8"/>
          <p:cNvSpPr/>
          <p:nvPr/>
        </p:nvSpPr>
        <p:spPr>
          <a:xfrm>
            <a:off x="416312"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標題 1"/>
          <p:cNvSpPr txBox="1">
            <a:spLocks/>
          </p:cNvSpPr>
          <p:nvPr/>
        </p:nvSpPr>
        <p:spPr>
          <a:xfrm>
            <a:off x="491622" y="3245240"/>
            <a:ext cx="1394508" cy="155404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Roll forming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Drawing </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Bending </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Cold stamping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Laser welding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Induction welding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Tube forming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Hot stamping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Tensile testing machinery</a:t>
            </a:r>
          </a:p>
        </p:txBody>
      </p:sp>
      <p:sp>
        <p:nvSpPr>
          <p:cNvPr id="24" name="矩形 23"/>
          <p:cNvSpPr/>
          <p:nvPr/>
        </p:nvSpPr>
        <p:spPr>
          <a:xfrm>
            <a:off x="416312" y="1571416"/>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3</a:t>
            </a:r>
            <a:endParaRPr lang="zh-TW" altLang="en-US" sz="2000" dirty="0">
              <a:solidFill>
                <a:schemeClr val="accent1">
                  <a:lumMod val="75000"/>
                </a:schemeClr>
              </a:solidFill>
            </a:endParaRPr>
          </a:p>
        </p:txBody>
      </p:sp>
      <p:cxnSp>
        <p:nvCxnSpPr>
          <p:cNvPr id="8" name="直線接點 7"/>
          <p:cNvCxnSpPr/>
          <p:nvPr/>
        </p:nvCxnSpPr>
        <p:spPr>
          <a:xfrm flipH="1">
            <a:off x="491622"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126452"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標題 1"/>
          <p:cNvSpPr txBox="1">
            <a:spLocks/>
          </p:cNvSpPr>
          <p:nvPr/>
        </p:nvSpPr>
        <p:spPr>
          <a:xfrm>
            <a:off x="2201762" y="3956808"/>
            <a:ext cx="1394508" cy="1178069"/>
          </a:xfrm>
          <a:prstGeom prst="rect">
            <a:avLst/>
          </a:prstGeom>
        </p:spPr>
        <p:txBody>
          <a:bodyPr vert="horz" lIns="91440" tIns="45720" rIns="91440" bIns="45720" numCol="1" rtlCol="0" anchor="b">
            <a:noAutofit/>
          </a:bodyPr>
          <a:lstStyle>
            <a:defPPr>
              <a:defRPr lang="zh-TW"/>
            </a:defPPr>
            <a:lvl1pPr marL="171450" indent="-171450" defTabSz="1425550">
              <a:lnSpc>
                <a:spcPts val="1900"/>
              </a:lnSpc>
              <a:spcBef>
                <a:spcPts val="0"/>
              </a:spcBef>
              <a:buFont typeface="Arial" panose="020B0604020202020204" pitchFamily="34" charset="0"/>
              <a:buChar char="•"/>
              <a:defRPr sz="10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pPr>
              <a:lnSpc>
                <a:spcPts val="1800"/>
              </a:lnSpc>
            </a:pPr>
            <a:r>
              <a:rPr lang="en-US" altLang="zh-TW" dirty="0"/>
              <a:t>Steel stamping</a:t>
            </a:r>
          </a:p>
          <a:p>
            <a:pPr>
              <a:lnSpc>
                <a:spcPts val="1800"/>
              </a:lnSpc>
            </a:pPr>
            <a:r>
              <a:rPr lang="en-US" altLang="zh-TW" dirty="0"/>
              <a:t>Die-casting &amp; Chilled iron castings</a:t>
            </a:r>
          </a:p>
          <a:p>
            <a:pPr>
              <a:lnSpc>
                <a:spcPts val="1800"/>
              </a:lnSpc>
            </a:pPr>
            <a:r>
              <a:rPr lang="en-US" altLang="zh-TW" dirty="0"/>
              <a:t>Roll forging</a:t>
            </a:r>
          </a:p>
          <a:p>
            <a:pPr>
              <a:lnSpc>
                <a:spcPts val="1800"/>
              </a:lnSpc>
            </a:pPr>
            <a:r>
              <a:rPr lang="en-US" altLang="zh-TW" dirty="0"/>
              <a:t>CNC turning </a:t>
            </a:r>
            <a:r>
              <a:rPr lang="en-US" altLang="zh-TW" dirty="0" err="1"/>
              <a:t>centres</a:t>
            </a:r>
            <a:r>
              <a:rPr lang="en-US" altLang="zh-TW" dirty="0"/>
              <a:t> – lathe, milling, grinding, drilling</a:t>
            </a:r>
          </a:p>
          <a:p>
            <a:pPr>
              <a:lnSpc>
                <a:spcPts val="1800"/>
              </a:lnSpc>
            </a:pPr>
            <a:r>
              <a:rPr lang="en-US" altLang="zh-TW" dirty="0"/>
              <a:t>Broaching machines</a:t>
            </a:r>
          </a:p>
          <a:p>
            <a:pPr>
              <a:lnSpc>
                <a:spcPts val="1800"/>
              </a:lnSpc>
            </a:pPr>
            <a:r>
              <a:rPr lang="en-US" altLang="zh-TW" dirty="0"/>
              <a:t>Shearing machines</a:t>
            </a:r>
          </a:p>
        </p:txBody>
      </p:sp>
      <p:sp>
        <p:nvSpPr>
          <p:cNvPr id="41" name="矩形 40"/>
          <p:cNvSpPr/>
          <p:nvPr/>
        </p:nvSpPr>
        <p:spPr>
          <a:xfrm>
            <a:off x="2126452" y="1571416"/>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2</a:t>
            </a:r>
            <a:endParaRPr lang="zh-TW" altLang="en-US" sz="2000" dirty="0">
              <a:solidFill>
                <a:schemeClr val="accent1">
                  <a:lumMod val="75000"/>
                </a:schemeClr>
              </a:solidFill>
            </a:endParaRPr>
          </a:p>
        </p:txBody>
      </p:sp>
      <p:cxnSp>
        <p:nvCxnSpPr>
          <p:cNvPr id="42" name="直線接點 41"/>
          <p:cNvCxnSpPr/>
          <p:nvPr/>
        </p:nvCxnSpPr>
        <p:spPr>
          <a:xfrm flipH="1">
            <a:off x="2201762"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834055"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標題 1"/>
          <p:cNvSpPr txBox="1">
            <a:spLocks/>
          </p:cNvSpPr>
          <p:nvPr/>
        </p:nvSpPr>
        <p:spPr>
          <a:xfrm>
            <a:off x="3909365" y="2851459"/>
            <a:ext cx="1394508" cy="218745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Die casting machines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High-performance CNC for metal cutting</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Machine Control Motion Control</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3D printing machines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Various laser systems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Quality control </a:t>
            </a:r>
          </a:p>
        </p:txBody>
      </p:sp>
      <p:sp>
        <p:nvSpPr>
          <p:cNvPr id="45" name="矩形 44"/>
          <p:cNvSpPr/>
          <p:nvPr/>
        </p:nvSpPr>
        <p:spPr>
          <a:xfrm>
            <a:off x="3834055" y="1571416"/>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1</a:t>
            </a:r>
            <a:endParaRPr lang="zh-TW" altLang="en-US" sz="2000" dirty="0">
              <a:solidFill>
                <a:schemeClr val="accent1">
                  <a:lumMod val="75000"/>
                </a:schemeClr>
              </a:solidFill>
            </a:endParaRPr>
          </a:p>
        </p:txBody>
      </p:sp>
      <p:cxnSp>
        <p:nvCxnSpPr>
          <p:cNvPr id="46" name="直線接點 45"/>
          <p:cNvCxnSpPr/>
          <p:nvPr/>
        </p:nvCxnSpPr>
        <p:spPr>
          <a:xfrm flipH="1">
            <a:off x="3909365"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530605"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標題 1"/>
          <p:cNvSpPr txBox="1">
            <a:spLocks/>
          </p:cNvSpPr>
          <p:nvPr/>
        </p:nvSpPr>
        <p:spPr>
          <a:xfrm>
            <a:off x="5605915" y="3608311"/>
            <a:ext cx="1394508" cy="673747"/>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Hand tools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Automatic conveyors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Spot welding robots </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Assembly robots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Material handling machines</a:t>
            </a:r>
          </a:p>
        </p:txBody>
      </p:sp>
      <p:sp>
        <p:nvSpPr>
          <p:cNvPr id="49" name="矩形 48"/>
          <p:cNvSpPr/>
          <p:nvPr/>
        </p:nvSpPr>
        <p:spPr>
          <a:xfrm>
            <a:off x="5530605" y="1571416"/>
            <a:ext cx="1545128" cy="400110"/>
          </a:xfrm>
          <a:prstGeom prst="rect">
            <a:avLst/>
          </a:prstGeom>
        </p:spPr>
        <p:txBody>
          <a:bodyPr wrap="square">
            <a:spAutoFit/>
          </a:bodyPr>
          <a:lstStyle/>
          <a:p>
            <a:pPr algn="ct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OEM</a:t>
            </a:r>
            <a:endParaRPr lang="zh-TW" altLang="en-US" sz="2000" dirty="0">
              <a:solidFill>
                <a:schemeClr val="accent1">
                  <a:lumMod val="75000"/>
                </a:schemeClr>
              </a:solidFill>
            </a:endParaRPr>
          </a:p>
        </p:txBody>
      </p:sp>
      <p:cxnSp>
        <p:nvCxnSpPr>
          <p:cNvPr id="50" name="直線接點 49"/>
          <p:cNvCxnSpPr/>
          <p:nvPr/>
        </p:nvCxnSpPr>
        <p:spPr>
          <a:xfrm flipH="1">
            <a:off x="5605915"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16312" y="5482727"/>
            <a:ext cx="6659421"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416312" y="5526363"/>
            <a:ext cx="1622927" cy="369332"/>
          </a:xfrm>
          <a:prstGeom prst="rect">
            <a:avLst/>
          </a:prstGeom>
        </p:spPr>
        <p:txBody>
          <a:bodyPr wrap="square">
            <a:spAutoFit/>
          </a:bodyPr>
          <a:lstStyle/>
          <a:p>
            <a:r>
              <a:rPr lang="en-US" altLang="zh-TW" dirty="0">
                <a:solidFill>
                  <a:schemeClr val="bg1"/>
                </a:solidFill>
                <a:latin typeface="Kozuka Gothic Pro B" panose="020B0800000000000000" pitchFamily="34" charset="-128"/>
                <a:ea typeface="Kozuka Gothic Pro B" panose="020B0800000000000000" pitchFamily="34" charset="-128"/>
              </a:rPr>
              <a:t>Plastic</a:t>
            </a:r>
            <a:endParaRPr lang="zh-TW" altLang="en-US" dirty="0">
              <a:solidFill>
                <a:schemeClr val="bg1"/>
              </a:solidFill>
            </a:endParaRPr>
          </a:p>
        </p:txBody>
      </p:sp>
      <p:sp>
        <p:nvSpPr>
          <p:cNvPr id="53" name="矩形 52"/>
          <p:cNvSpPr/>
          <p:nvPr/>
        </p:nvSpPr>
        <p:spPr>
          <a:xfrm>
            <a:off x="416312"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標題 1"/>
          <p:cNvSpPr txBox="1">
            <a:spLocks/>
          </p:cNvSpPr>
          <p:nvPr/>
        </p:nvSpPr>
        <p:spPr>
          <a:xfrm>
            <a:off x="491622" y="6695185"/>
            <a:ext cx="1394508" cy="198696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Hand tools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Automatic conveyors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Spot welding robots </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Assembly robots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Material handling machines</a:t>
            </a:r>
          </a:p>
        </p:txBody>
      </p:sp>
      <p:sp>
        <p:nvSpPr>
          <p:cNvPr id="55" name="矩形 54"/>
          <p:cNvSpPr/>
          <p:nvPr/>
        </p:nvSpPr>
        <p:spPr>
          <a:xfrm>
            <a:off x="416312" y="624404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3</a:t>
            </a:r>
            <a:endParaRPr lang="zh-TW" altLang="en-US" sz="2000" dirty="0">
              <a:solidFill>
                <a:schemeClr val="accent1">
                  <a:lumMod val="75000"/>
                </a:schemeClr>
              </a:solidFill>
            </a:endParaRPr>
          </a:p>
        </p:txBody>
      </p:sp>
      <p:cxnSp>
        <p:nvCxnSpPr>
          <p:cNvPr id="56" name="直線接點 55"/>
          <p:cNvCxnSpPr/>
          <p:nvPr/>
        </p:nvCxnSpPr>
        <p:spPr>
          <a:xfrm flipH="1">
            <a:off x="491622"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126452"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標題 1"/>
          <p:cNvSpPr txBox="1">
            <a:spLocks/>
          </p:cNvSpPr>
          <p:nvPr/>
        </p:nvSpPr>
        <p:spPr>
          <a:xfrm>
            <a:off x="2201762" y="6803536"/>
            <a:ext cx="1394508" cy="1485709"/>
          </a:xfrm>
          <a:prstGeom prst="rect">
            <a:avLst/>
          </a:prstGeom>
        </p:spPr>
        <p:txBody>
          <a:bodyPr vert="horz" lIns="91440" tIns="45720" rIns="91440" bIns="45720" numCol="1" rtlCol="0" anchor="b">
            <a:noAutofit/>
          </a:bodyPr>
          <a:lstStyle>
            <a:defPPr>
              <a:defRPr lang="zh-TW"/>
            </a:defPPr>
            <a:lvl1pPr marL="171450" indent="-171450" defTabSz="1425550">
              <a:lnSpc>
                <a:spcPts val="1600"/>
              </a:lnSpc>
              <a:spcBef>
                <a:spcPts val="0"/>
              </a:spcBef>
              <a:buFont typeface="Arial" panose="020B0604020202020204" pitchFamily="34" charset="0"/>
              <a:buChar char="•"/>
              <a:defRPr sz="10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r>
              <a:rPr lang="en-US" altLang="zh-TW" dirty="0"/>
              <a:t>Injection molding</a:t>
            </a:r>
          </a:p>
          <a:p>
            <a:r>
              <a:rPr lang="en-US" altLang="zh-TW" dirty="0"/>
              <a:t>(1K, 2K, IMC)</a:t>
            </a:r>
          </a:p>
          <a:p>
            <a:r>
              <a:rPr lang="en-US" altLang="zh-TW" dirty="0"/>
              <a:t>Compression molding technology</a:t>
            </a:r>
          </a:p>
          <a:p>
            <a:r>
              <a:rPr lang="en-US" altLang="zh-TW" dirty="0"/>
              <a:t>Extrusion blow molding</a:t>
            </a:r>
          </a:p>
        </p:txBody>
      </p:sp>
      <p:sp>
        <p:nvSpPr>
          <p:cNvPr id="59" name="矩形 58"/>
          <p:cNvSpPr/>
          <p:nvPr/>
        </p:nvSpPr>
        <p:spPr>
          <a:xfrm>
            <a:off x="2126452" y="624404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2</a:t>
            </a:r>
            <a:endParaRPr lang="zh-TW" altLang="en-US" sz="2000" dirty="0">
              <a:solidFill>
                <a:schemeClr val="accent1">
                  <a:lumMod val="75000"/>
                </a:schemeClr>
              </a:solidFill>
            </a:endParaRPr>
          </a:p>
        </p:txBody>
      </p:sp>
      <p:cxnSp>
        <p:nvCxnSpPr>
          <p:cNvPr id="60" name="直線接點 59"/>
          <p:cNvCxnSpPr/>
          <p:nvPr/>
        </p:nvCxnSpPr>
        <p:spPr>
          <a:xfrm flipH="1">
            <a:off x="2201762"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834055"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標題 1"/>
          <p:cNvSpPr txBox="1">
            <a:spLocks/>
          </p:cNvSpPr>
          <p:nvPr/>
        </p:nvSpPr>
        <p:spPr>
          <a:xfrm>
            <a:off x="3909365" y="8600473"/>
            <a:ext cx="1394508" cy="1091273"/>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Machine Control</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 Motion Control</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3D printing machines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Various laser systems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Quality control inspection systems</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Thermoplastic/LSR injection molding</a:t>
            </a:r>
          </a:p>
          <a:p>
            <a:pPr marL="171450" indent="-171450" algn="l">
              <a:lnSpc>
                <a:spcPts val="16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Extrusion molding</a:t>
            </a:r>
          </a:p>
        </p:txBody>
      </p:sp>
      <p:sp>
        <p:nvSpPr>
          <p:cNvPr id="63" name="矩形 62"/>
          <p:cNvSpPr/>
          <p:nvPr/>
        </p:nvSpPr>
        <p:spPr>
          <a:xfrm>
            <a:off x="3834055" y="6244048"/>
            <a:ext cx="1545128" cy="400110"/>
          </a:xfrm>
          <a:prstGeom prst="rect">
            <a:avLst/>
          </a:prstGeom>
        </p:spPr>
        <p:txBody>
          <a:bodyPr wrap="square">
            <a:spAutoFit/>
          </a:bodyPr>
          <a:lstStyle/>
          <a:p>
            <a:pPr algn="ctr"/>
            <a:r>
              <a:rPr lang="en-US" altLang="zh-TW" sz="2000" dirty="0">
                <a:solidFill>
                  <a:schemeClr val="accent1">
                    <a:lumMod val="75000"/>
                  </a:schemeClr>
                </a:solidFill>
                <a:latin typeface="Kozuka Gothic Pro B" panose="020B0800000000000000" pitchFamily="34" charset="-128"/>
                <a:ea typeface="Kozuka Gothic Pro B" panose="020B0800000000000000" pitchFamily="34" charset="-128"/>
              </a:rPr>
              <a:t>Tier </a:t>
            </a: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1</a:t>
            </a:r>
            <a:endParaRPr lang="zh-TW" altLang="en-US" sz="2000" dirty="0">
              <a:solidFill>
                <a:schemeClr val="accent1">
                  <a:lumMod val="75000"/>
                </a:schemeClr>
              </a:solidFill>
            </a:endParaRPr>
          </a:p>
        </p:txBody>
      </p:sp>
      <p:cxnSp>
        <p:nvCxnSpPr>
          <p:cNvPr id="64" name="直線接點 63"/>
          <p:cNvCxnSpPr/>
          <p:nvPr/>
        </p:nvCxnSpPr>
        <p:spPr>
          <a:xfrm flipH="1">
            <a:off x="3909365"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5530605"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標題 1"/>
          <p:cNvSpPr txBox="1">
            <a:spLocks/>
          </p:cNvSpPr>
          <p:nvPr/>
        </p:nvSpPr>
        <p:spPr>
          <a:xfrm>
            <a:off x="5605915" y="8289245"/>
            <a:ext cx="1394508" cy="708184"/>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Hand tools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Automatic conveyors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Spot welding robots </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Assembly robots</a:t>
            </a:r>
          </a:p>
          <a:p>
            <a:pPr marL="171450" indent="-171450" algn="l">
              <a:lnSpc>
                <a:spcPts val="1900"/>
              </a:lnSpc>
              <a:spcBef>
                <a:spcPts val="0"/>
              </a:spcBef>
              <a:buFont typeface="Arial" panose="020B0604020202020204" pitchFamily="34" charset="0"/>
              <a:buChar char="•"/>
            </a:pPr>
            <a:r>
              <a:rPr lang="en-US" altLang="zh-TW" sz="1000" dirty="0">
                <a:solidFill>
                  <a:schemeClr val="tx1">
                    <a:lumMod val="85000"/>
                    <a:lumOff val="15000"/>
                  </a:schemeClr>
                </a:solidFill>
                <a:latin typeface="Kozuka Gothic Pro B" panose="020B0800000000000000" pitchFamily="34" charset="-128"/>
                <a:ea typeface="Kozuka Gothic Pro B" panose="020B0800000000000000" pitchFamily="34" charset="-128"/>
              </a:rPr>
              <a:t>Material handling machines</a:t>
            </a:r>
          </a:p>
        </p:txBody>
      </p:sp>
      <p:sp>
        <p:nvSpPr>
          <p:cNvPr id="67" name="矩形 66"/>
          <p:cNvSpPr/>
          <p:nvPr/>
        </p:nvSpPr>
        <p:spPr>
          <a:xfrm>
            <a:off x="5530605" y="6244048"/>
            <a:ext cx="1545128" cy="400110"/>
          </a:xfrm>
          <a:prstGeom prst="rect">
            <a:avLst/>
          </a:prstGeom>
        </p:spPr>
        <p:txBody>
          <a:bodyPr wrap="square">
            <a:spAutoFit/>
          </a:bodyPr>
          <a:lstStyle/>
          <a:p>
            <a:pPr algn="ctr"/>
            <a:r>
              <a:rPr lang="en-US" altLang="zh-TW" sz="2000" dirty="0" smtClean="0">
                <a:solidFill>
                  <a:schemeClr val="accent1">
                    <a:lumMod val="75000"/>
                  </a:schemeClr>
                </a:solidFill>
                <a:latin typeface="Kozuka Gothic Pro B" panose="020B0800000000000000" pitchFamily="34" charset="-128"/>
                <a:ea typeface="Kozuka Gothic Pro B" panose="020B0800000000000000" pitchFamily="34" charset="-128"/>
              </a:rPr>
              <a:t>OEM</a:t>
            </a:r>
            <a:endParaRPr lang="zh-TW" altLang="en-US" sz="2000" dirty="0">
              <a:solidFill>
                <a:schemeClr val="accent1">
                  <a:lumMod val="75000"/>
                </a:schemeClr>
              </a:solidFill>
            </a:endParaRPr>
          </a:p>
        </p:txBody>
      </p:sp>
      <p:cxnSp>
        <p:nvCxnSpPr>
          <p:cNvPr id="68" name="直線接點 67"/>
          <p:cNvCxnSpPr/>
          <p:nvPr/>
        </p:nvCxnSpPr>
        <p:spPr>
          <a:xfrm flipH="1">
            <a:off x="5605915"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0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6666538"/>
            <a:ext cx="6038854"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標題 1"/>
          <p:cNvSpPr txBox="1">
            <a:spLocks/>
          </p:cNvSpPr>
          <p:nvPr/>
        </p:nvSpPr>
        <p:spPr>
          <a:xfrm>
            <a:off x="1914524" y="7623893"/>
            <a:ext cx="4124330" cy="2790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en-US" altLang="zh-TW" sz="1600" dirty="0" smtClean="0">
                <a:solidFill>
                  <a:schemeClr val="accent1">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JS </a:t>
            </a:r>
            <a:r>
              <a:rPr lang="en-US" altLang="zh-TW" sz="1600" dirty="0" err="1" smtClean="0">
                <a:solidFill>
                  <a:schemeClr val="accent1">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Luwansa</a:t>
            </a:r>
            <a:r>
              <a:rPr lang="en-US" altLang="zh-TW" sz="1600" dirty="0" smtClean="0">
                <a:solidFill>
                  <a:schemeClr val="accent1">
                    <a:lumMod val="75000"/>
                  </a:schemeClr>
                </a:solidFill>
                <a:latin typeface="Kozuka Gothic Pro B" panose="020B0800000000000000" pitchFamily="34" charset="-128"/>
                <a:ea typeface="Kozuka Gothic Pro B" panose="020B0800000000000000" pitchFamily="34" charset="-128"/>
                <a:sym typeface="Wingdings" panose="05000000000000000000" pitchFamily="2" charset="2"/>
              </a:rPr>
              <a:t> Hotel and Convention Center</a:t>
            </a:r>
            <a:endParaRPr lang="en-US" altLang="zh-TW" sz="1600" dirty="0">
              <a:solidFill>
                <a:schemeClr val="accent1">
                  <a:lumMod val="75000"/>
                </a:schemeClr>
              </a:solidFill>
              <a:latin typeface="Kozuka Gothic Pro B" panose="020B0800000000000000" pitchFamily="34" charset="-128"/>
              <a:ea typeface="Kozuka Gothic Pro B" panose="020B0800000000000000" pitchFamily="34" charset="-128"/>
            </a:endParaRPr>
          </a:p>
        </p:txBody>
      </p:sp>
      <p:sp>
        <p:nvSpPr>
          <p:cNvPr id="31" name="矩形 30"/>
          <p:cNvSpPr/>
          <p:nvPr/>
        </p:nvSpPr>
        <p:spPr>
          <a:xfrm>
            <a:off x="416318" y="6725856"/>
            <a:ext cx="6659416" cy="369332"/>
          </a:xfrm>
          <a:prstGeom prst="rect">
            <a:avLst/>
          </a:prstGeom>
        </p:spPr>
        <p:txBody>
          <a:bodyPr wrap="square">
            <a:spAutoFit/>
          </a:bodyPr>
          <a:lstStyle/>
          <a:p>
            <a:r>
              <a:rPr lang="en-US" altLang="zh-TW" dirty="0" smtClean="0">
                <a:solidFill>
                  <a:schemeClr val="bg1"/>
                </a:solidFill>
                <a:latin typeface="Kozuka Gothic Pro B" panose="020B0800000000000000" pitchFamily="34" charset="-128"/>
                <a:ea typeface="Kozuka Gothic Pro B" panose="020B0800000000000000" pitchFamily="34" charset="-128"/>
              </a:rPr>
              <a:t>Venue Hotel - Your Business &amp; Leisure Experience</a:t>
            </a:r>
            <a:endParaRPr lang="zh-TW" altLang="en-US" dirty="0">
              <a:solidFill>
                <a:schemeClr val="bg1"/>
              </a:solidFill>
            </a:endParaRPr>
          </a:p>
        </p:txBody>
      </p:sp>
      <p:sp>
        <p:nvSpPr>
          <p:cNvPr id="10" name="標題 1"/>
          <p:cNvSpPr txBox="1">
            <a:spLocks/>
          </p:cNvSpPr>
          <p:nvPr/>
        </p:nvSpPr>
        <p:spPr>
          <a:xfrm>
            <a:off x="1943100" y="7958952"/>
            <a:ext cx="5281612" cy="1928738"/>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just">
              <a:lnSpc>
                <a:spcPts val="1900"/>
              </a:lnSpc>
              <a:spcBef>
                <a:spcPts val="0"/>
              </a:spcBef>
              <a:buFont typeface="Arial" panose="020B0604020202020204" pitchFamily="34" charset="0"/>
              <a:buChar char="•"/>
            </a:pP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JS </a:t>
            </a:r>
            <a:r>
              <a:rPr lang="en-US" altLang="zh-TW" sz="12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Luwansa</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Hotel and Convention Center, Jakarta's first class international upscale hotel, located in the city center in Jakarta. Strategically located near all major commercial, diplomatic and government offices, the hotel is located in the main road of Jl. HR </a:t>
            </a:r>
            <a:r>
              <a:rPr lang="en-US" altLang="zh-TW" sz="12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Rasuna</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Said, which gives you swift access to all major offices building.</a:t>
            </a:r>
          </a:p>
          <a:p>
            <a:pPr marL="171450" indent="-171450" algn="just">
              <a:lnSpc>
                <a:spcPts val="1900"/>
              </a:lnSpc>
              <a:spcBef>
                <a:spcPts val="0"/>
              </a:spcBef>
              <a:buFont typeface="Arial" panose="020B0604020202020204" pitchFamily="34" charset="0"/>
              <a:buChar char="•"/>
            </a:pPr>
            <a:r>
              <a:rPr lang="en-US" altLang="zh-TW" sz="12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Address:Jl</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HR </a:t>
            </a:r>
            <a:r>
              <a:rPr lang="en-US" altLang="zh-TW" sz="12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Rasuna</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Said </a:t>
            </a:r>
            <a:r>
              <a:rPr lang="en-US" altLang="zh-TW" sz="1200" dirty="0" err="1"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Kav</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C-22, Jakarta 12940, Indonesia</a:t>
            </a:r>
          </a:p>
          <a:p>
            <a:pPr marL="171450" indent="-171450" algn="just">
              <a:lnSpc>
                <a:spcPts val="1900"/>
              </a:lnSpc>
              <a:spcBef>
                <a:spcPts val="0"/>
              </a:spcBef>
              <a:buFont typeface="Arial" panose="020B0604020202020204" pitchFamily="34" charset="0"/>
              <a:buChar char="•"/>
            </a:pP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Tel: (62) (21) 2954 3030</a:t>
            </a:r>
          </a:p>
          <a:p>
            <a:pPr marL="171450" indent="-171450" algn="just">
              <a:lnSpc>
                <a:spcPts val="1900"/>
              </a:lnSpc>
              <a:spcBef>
                <a:spcPts val="0"/>
              </a:spcBef>
              <a:buFont typeface="Arial" panose="020B0604020202020204" pitchFamily="34" charset="0"/>
              <a:buChar char="•"/>
            </a:pP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Website: www.jsluwansa.com/default-en</a:t>
            </a:r>
            <a:endPar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endParaRPr>
          </a:p>
        </p:txBody>
      </p:sp>
      <p:sp>
        <p:nvSpPr>
          <p:cNvPr id="15" name="標題 1"/>
          <p:cNvSpPr txBox="1">
            <a:spLocks/>
          </p:cNvSpPr>
          <p:nvPr/>
        </p:nvSpPr>
        <p:spPr>
          <a:xfrm>
            <a:off x="416315" y="7166624"/>
            <a:ext cx="6808398" cy="340702"/>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900"/>
              </a:lnSpc>
              <a:spcBef>
                <a:spcPts val="0"/>
              </a:spcBef>
            </a:pP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 luxurious business hotel in Jakarta, Indonesia!</a:t>
            </a: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329" y="7637353"/>
            <a:ext cx="1328737" cy="2111876"/>
          </a:xfrm>
          <a:prstGeom prst="rect">
            <a:avLst/>
          </a:prstGeom>
        </p:spPr>
      </p:pic>
      <p:sp>
        <p:nvSpPr>
          <p:cNvPr id="32" name="矩形 31"/>
          <p:cNvSpPr/>
          <p:nvPr/>
        </p:nvSpPr>
        <p:spPr>
          <a:xfrm>
            <a:off x="-1" y="214790"/>
            <a:ext cx="6038855"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390590" y="779308"/>
            <a:ext cx="5066159" cy="369332"/>
          </a:xfrm>
          <a:prstGeom prst="rect">
            <a:avLst/>
          </a:prstGeom>
        </p:spPr>
        <p:txBody>
          <a:bodyPr wrap="square">
            <a:spAutoFit/>
          </a:bodyPr>
          <a:lstStyle/>
          <a:p>
            <a:pPr algn="ctr"/>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Face-To-Face Communication With Your Peers:</a:t>
            </a:r>
            <a:endParaRPr lang="zh-TW" altLang="en-US" dirty="0">
              <a:solidFill>
                <a:schemeClr val="accent1">
                  <a:lumMod val="75000"/>
                </a:schemeClr>
              </a:solidFill>
            </a:endParaRPr>
          </a:p>
        </p:txBody>
      </p:sp>
      <p:sp>
        <p:nvSpPr>
          <p:cNvPr id="16" name="矩形 15"/>
          <p:cNvSpPr/>
          <p:nvPr/>
        </p:nvSpPr>
        <p:spPr>
          <a:xfrm>
            <a:off x="416315" y="271612"/>
            <a:ext cx="6659416" cy="369332"/>
          </a:xfrm>
          <a:prstGeom prst="rect">
            <a:avLst/>
          </a:prstGeom>
        </p:spPr>
        <p:txBody>
          <a:bodyPr wrap="square">
            <a:spAutoFit/>
          </a:bodyPr>
          <a:lstStyle/>
          <a:p>
            <a:r>
              <a:rPr lang="en-US" altLang="zh-TW" dirty="0">
                <a:solidFill>
                  <a:schemeClr val="bg1"/>
                </a:solidFill>
                <a:latin typeface="Kozuka Gothic Pro B" panose="020B0800000000000000" pitchFamily="34" charset="-128"/>
                <a:ea typeface="Kozuka Gothic Pro B" panose="020B0800000000000000" pitchFamily="34" charset="-128"/>
              </a:rPr>
              <a:t>Reasons Why You Should Attend</a:t>
            </a:r>
            <a:endParaRPr lang="zh-TW" altLang="en-US" dirty="0">
              <a:solidFill>
                <a:schemeClr val="bg1"/>
              </a:solidFill>
            </a:endParaRPr>
          </a:p>
        </p:txBody>
      </p:sp>
      <p:sp>
        <p:nvSpPr>
          <p:cNvPr id="20" name="標題 1"/>
          <p:cNvSpPr txBox="1">
            <a:spLocks/>
          </p:cNvSpPr>
          <p:nvPr/>
        </p:nvSpPr>
        <p:spPr>
          <a:xfrm>
            <a:off x="419166" y="1077123"/>
            <a:ext cx="6805545" cy="1073584"/>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Meet industry experts, fellow manufacturers, suppliers, regulators, distributors, academe as well as R&amp;D researchers from automotive, motorcycle and supporting industries like machining, metrology, cutting tools, plastics, automation, mold and die etc. Learn about regional needs and future manufacturing trends. </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21" name="矩形 20"/>
          <p:cNvSpPr/>
          <p:nvPr/>
        </p:nvSpPr>
        <p:spPr>
          <a:xfrm>
            <a:off x="390590" y="2202336"/>
            <a:ext cx="6524560" cy="369332"/>
          </a:xfrm>
          <a:prstGeom prst="rect">
            <a:avLst/>
          </a:prstGeom>
        </p:spPr>
        <p:txBody>
          <a:bodyPr wrap="square">
            <a:spAutoFit/>
          </a:bodyPr>
          <a:lstStyle/>
          <a:p>
            <a:pPr algn="ctr"/>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Be Updated About The Latest Market Trends And Prospects:</a:t>
            </a:r>
            <a:endParaRPr lang="zh-TW" altLang="en-US" dirty="0">
              <a:solidFill>
                <a:schemeClr val="accent1">
                  <a:lumMod val="75000"/>
                </a:schemeClr>
              </a:solidFill>
            </a:endParaRPr>
          </a:p>
        </p:txBody>
      </p:sp>
      <p:sp>
        <p:nvSpPr>
          <p:cNvPr id="22" name="標題 1"/>
          <p:cNvSpPr txBox="1">
            <a:spLocks/>
          </p:cNvSpPr>
          <p:nvPr/>
        </p:nvSpPr>
        <p:spPr>
          <a:xfrm>
            <a:off x="419166" y="2471575"/>
            <a:ext cx="6805545" cy="61857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Get ideas, gain insights and learn best practices in processing and design in the metalworking </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and</a:t>
            </a:r>
            <a:r>
              <a:rPr lang="zh-TW" altLang="en-US"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t>
            </a:r>
            <a:r>
              <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plastics </a:t>
            </a: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industries.</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25" name="矩形 24"/>
          <p:cNvSpPr/>
          <p:nvPr/>
        </p:nvSpPr>
        <p:spPr>
          <a:xfrm>
            <a:off x="447742" y="3122880"/>
            <a:ext cx="4071937" cy="369332"/>
          </a:xfrm>
          <a:prstGeom prst="rect">
            <a:avLst/>
          </a:prstGeom>
        </p:spPr>
        <p:txBody>
          <a:bodyPr wrap="square">
            <a:spAutoFit/>
          </a:bodyPr>
          <a:lstStyle/>
          <a:p>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Learn From The Industry Experts:</a:t>
            </a:r>
            <a:endParaRPr lang="zh-TW" altLang="en-US" dirty="0">
              <a:solidFill>
                <a:schemeClr val="accent1">
                  <a:lumMod val="75000"/>
                </a:schemeClr>
              </a:solidFill>
            </a:endParaRPr>
          </a:p>
        </p:txBody>
      </p:sp>
      <p:sp>
        <p:nvSpPr>
          <p:cNvPr id="26" name="標題 1"/>
          <p:cNvSpPr txBox="1">
            <a:spLocks/>
          </p:cNvSpPr>
          <p:nvPr/>
        </p:nvSpPr>
        <p:spPr>
          <a:xfrm>
            <a:off x="447742" y="3377832"/>
            <a:ext cx="6776969" cy="62726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Discover new products, services and solutions for your business to generate higher profitability. </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23" name="矩形 22"/>
          <p:cNvSpPr/>
          <p:nvPr/>
        </p:nvSpPr>
        <p:spPr>
          <a:xfrm>
            <a:off x="462030" y="4047956"/>
            <a:ext cx="6524560" cy="369332"/>
          </a:xfrm>
          <a:prstGeom prst="rect">
            <a:avLst/>
          </a:prstGeom>
        </p:spPr>
        <p:txBody>
          <a:bodyPr wrap="square">
            <a:spAutoFit/>
          </a:bodyPr>
          <a:lstStyle/>
          <a:p>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Visit Exhibitors' Booths:</a:t>
            </a:r>
            <a:endParaRPr lang="zh-TW" altLang="en-US" dirty="0">
              <a:solidFill>
                <a:schemeClr val="accent1">
                  <a:lumMod val="75000"/>
                </a:schemeClr>
              </a:solidFill>
            </a:endParaRPr>
          </a:p>
        </p:txBody>
      </p:sp>
      <p:sp>
        <p:nvSpPr>
          <p:cNvPr id="34" name="標題 1"/>
          <p:cNvSpPr txBox="1">
            <a:spLocks/>
          </p:cNvSpPr>
          <p:nvPr/>
        </p:nvSpPr>
        <p:spPr>
          <a:xfrm>
            <a:off x="433454" y="4274331"/>
            <a:ext cx="6805545" cy="61857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Attend one-to-one meetings with potential partners not only from Vietnam but across the region.</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35" name="矩形 34"/>
          <p:cNvSpPr/>
          <p:nvPr/>
        </p:nvSpPr>
        <p:spPr>
          <a:xfrm>
            <a:off x="447742" y="4897060"/>
            <a:ext cx="4071937" cy="369332"/>
          </a:xfrm>
          <a:prstGeom prst="rect">
            <a:avLst/>
          </a:prstGeom>
        </p:spPr>
        <p:txBody>
          <a:bodyPr wrap="square">
            <a:spAutoFit/>
          </a:bodyPr>
          <a:lstStyle/>
          <a:p>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Meet New Suppliers and Agents:</a:t>
            </a:r>
            <a:endParaRPr lang="zh-TW" altLang="en-US" dirty="0">
              <a:solidFill>
                <a:schemeClr val="accent1">
                  <a:lumMod val="75000"/>
                </a:schemeClr>
              </a:solidFill>
            </a:endParaRPr>
          </a:p>
        </p:txBody>
      </p:sp>
      <p:sp>
        <p:nvSpPr>
          <p:cNvPr id="36" name="標題 1"/>
          <p:cNvSpPr txBox="1">
            <a:spLocks/>
          </p:cNvSpPr>
          <p:nvPr/>
        </p:nvSpPr>
        <p:spPr>
          <a:xfrm>
            <a:off x="447742" y="5166300"/>
            <a:ext cx="6776969" cy="3675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Build your business network at a relaxing and friendly atmosphere.</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
        <p:nvSpPr>
          <p:cNvPr id="37" name="矩形 36"/>
          <p:cNvSpPr/>
          <p:nvPr/>
        </p:nvSpPr>
        <p:spPr>
          <a:xfrm>
            <a:off x="462030" y="5560547"/>
            <a:ext cx="4071937" cy="369332"/>
          </a:xfrm>
          <a:prstGeom prst="rect">
            <a:avLst/>
          </a:prstGeom>
        </p:spPr>
        <p:txBody>
          <a:bodyPr wrap="square">
            <a:spAutoFit/>
          </a:bodyPr>
          <a:lstStyle/>
          <a:p>
            <a:r>
              <a:rPr lang="en-US" altLang="zh-TW" dirty="0">
                <a:solidFill>
                  <a:schemeClr val="accent1">
                    <a:lumMod val="75000"/>
                  </a:schemeClr>
                </a:solidFill>
                <a:latin typeface="Kozuka Gothic Pro B" panose="020B0800000000000000" pitchFamily="34" charset="-128"/>
                <a:ea typeface="Kozuka Gothic Pro B" panose="020B0800000000000000" pitchFamily="34" charset="-128"/>
              </a:rPr>
              <a:t>Build Your Business Network:</a:t>
            </a:r>
            <a:endParaRPr lang="zh-TW" altLang="en-US" dirty="0">
              <a:solidFill>
                <a:schemeClr val="accent1">
                  <a:lumMod val="75000"/>
                </a:schemeClr>
              </a:solidFill>
            </a:endParaRPr>
          </a:p>
        </p:txBody>
      </p:sp>
      <p:sp>
        <p:nvSpPr>
          <p:cNvPr id="38" name="標題 1"/>
          <p:cNvSpPr txBox="1">
            <a:spLocks/>
          </p:cNvSpPr>
          <p:nvPr/>
        </p:nvSpPr>
        <p:spPr>
          <a:xfrm>
            <a:off x="462030" y="6071564"/>
            <a:ext cx="6776969" cy="3675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With focus in Auto and Motorcycle Parts Manufacturing, Precision Machining, </a:t>
            </a:r>
            <a:r>
              <a:rPr lang="en-US" altLang="zh-TW" sz="1200" dirty="0" err="1">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Lightweighting</a:t>
            </a: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 </a:t>
            </a:r>
          </a:p>
          <a:p>
            <a:pPr algn="just">
              <a:lnSpc>
                <a:spcPts val="1900"/>
              </a:lnSpc>
              <a:spcBef>
                <a:spcPts val="0"/>
              </a:spcBef>
            </a:pPr>
            <a:r>
              <a:rPr lang="en-US" altLang="zh-TW" sz="1200" dirty="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rPr>
              <a:t>Intelligent Automation, Testing &amp; Measuring Equipment ROI and training.</a:t>
            </a:r>
            <a:endParaRPr lang="en-US" altLang="zh-TW" sz="1200" dirty="0" smtClean="0">
              <a:solidFill>
                <a:schemeClr val="tx1">
                  <a:lumMod val="85000"/>
                  <a:lumOff val="15000"/>
                </a:schemeClr>
              </a:solidFill>
              <a:latin typeface="Kozuka Gothic Pro B" panose="020B0800000000000000" pitchFamily="34" charset="-128"/>
              <a:ea typeface="Kozuka Gothic Pro B" panose="020B0800000000000000" pitchFamily="34" charset="-128"/>
              <a:sym typeface="Wingdings" panose="05000000000000000000" pitchFamily="2" charset="2"/>
            </a:endParaRPr>
          </a:p>
        </p:txBody>
      </p:sp>
    </p:spTree>
    <p:extLst>
      <p:ext uri="{BB962C8B-B14F-4D97-AF65-F5344CB8AC3E}">
        <p14:creationId xmlns:p14="http://schemas.microsoft.com/office/powerpoint/2010/main" val="409062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9" y="157161"/>
            <a:ext cx="7558636" cy="9544051"/>
          </a:xfrm>
          <a:prstGeom prst="rect">
            <a:avLst/>
          </a:prstGeom>
        </p:spPr>
      </p:pic>
    </p:spTree>
    <p:extLst>
      <p:ext uri="{BB962C8B-B14F-4D97-AF65-F5344CB8AC3E}">
        <p14:creationId xmlns:p14="http://schemas.microsoft.com/office/powerpoint/2010/main" val="26710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84143" y="7478625"/>
            <a:ext cx="6335374" cy="578724"/>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75000"/>
                </a:schemeClr>
              </a:solidFill>
            </a:endParaRPr>
          </a:p>
        </p:txBody>
      </p:sp>
      <p:sp>
        <p:nvSpPr>
          <p:cNvPr id="17" name="矩形 16"/>
          <p:cNvSpPr/>
          <p:nvPr/>
        </p:nvSpPr>
        <p:spPr>
          <a:xfrm>
            <a:off x="935520" y="1625090"/>
            <a:ext cx="5724033" cy="5493812"/>
          </a:xfrm>
          <a:prstGeom prst="rect">
            <a:avLst/>
          </a:prstGeom>
        </p:spPr>
        <p:txBody>
          <a:bodyPr wrap="square">
            <a:spAutoFit/>
          </a:bodyPr>
          <a:lstStyle/>
          <a:p>
            <a:pPr algn="just">
              <a:spcBef>
                <a:spcPts val="300"/>
              </a:spcBef>
              <a:spcAft>
                <a:spcPts val="600"/>
              </a:spcAft>
            </a:pPr>
            <a:r>
              <a:rPr lang="en-US" altLang="zh-TW" sz="1600"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Taking advantage of powerful media resources, Ringier Conference covers the industries of plastics, food, personal care, medicine &amp; health care, nonwovens, coatings &amp; ink, automobile, metal, mold &amp; die, package, composite material, and the latest technologies. Since 2003, we organize over 20 high level conferences bringing industry leaders together for information exchange and networking opportunities in China and successfully extend into S.E</a:t>
            </a:r>
            <a:r>
              <a:rPr lang="en-US" altLang="zh-TW" sz="1600" kern="100" dirty="0" smtClean="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 Asia </a:t>
            </a:r>
            <a:r>
              <a:rPr lang="en-US" altLang="zh-TW" sz="1600"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from 2014.</a:t>
            </a:r>
          </a:p>
          <a:p>
            <a:pPr algn="just">
              <a:spcBef>
                <a:spcPts val="300"/>
              </a:spcBef>
              <a:spcAft>
                <a:spcPts val="600"/>
              </a:spcAft>
            </a:pPr>
            <a:r>
              <a:rPr lang="en-US" altLang="zh-TW" sz="1600"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A series of conferences in S.E</a:t>
            </a:r>
            <a:r>
              <a:rPr lang="en-US" altLang="zh-TW" sz="1600" kern="100" dirty="0" smtClean="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 Asia </a:t>
            </a:r>
            <a:r>
              <a:rPr lang="en-US" altLang="zh-TW" sz="1600"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that cater specifically to industry verticals like metalworking technology, plastics processing, automotive, food beverage processing &amp; packaging representing growth sectors in many S.E. Asia countries. These sectors require high levels of technology and upgrading to meet the growing needs of sophisticated consumers both domestically and for export markets.</a:t>
            </a:r>
          </a:p>
          <a:p>
            <a:pPr algn="just">
              <a:spcBef>
                <a:spcPts val="300"/>
              </a:spcBef>
              <a:spcAft>
                <a:spcPts val="600"/>
              </a:spcAft>
            </a:pPr>
            <a:r>
              <a:rPr lang="en-US" altLang="zh-TW" sz="1600"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Conferences organized by Ringier not only provide industry leaders with the latest technologies, but also help Greater China enterprises innovatively explore new markets. For more information, please visit www.ringierevents.com</a:t>
            </a:r>
          </a:p>
        </p:txBody>
      </p:sp>
      <p:sp>
        <p:nvSpPr>
          <p:cNvPr id="15" name="矩形 14"/>
          <p:cNvSpPr/>
          <p:nvPr/>
        </p:nvSpPr>
        <p:spPr>
          <a:xfrm>
            <a:off x="928443" y="7575540"/>
            <a:ext cx="5210985" cy="461568"/>
          </a:xfrm>
          <a:prstGeom prst="rect">
            <a:avLst/>
          </a:prstGeom>
        </p:spPr>
        <p:txBody>
          <a:bodyPr wrap="square">
            <a:spAutoFit/>
          </a:bodyPr>
          <a:lstStyle/>
          <a:p>
            <a:pPr>
              <a:spcBef>
                <a:spcPts val="300"/>
              </a:spcBef>
              <a:spcAft>
                <a:spcPts val="300"/>
              </a:spcAft>
            </a:pPr>
            <a:r>
              <a:rPr lang="en-US" altLang="zh-TW" sz="2400" dirty="0">
                <a:solidFill>
                  <a:schemeClr val="bg1"/>
                </a:solidFill>
                <a:latin typeface="Kozuka Gothic Pro B" panose="020B0800000000000000" pitchFamily="34" charset="-128"/>
                <a:ea typeface="Kozuka Gothic Pro B" panose="020B0800000000000000" pitchFamily="34" charset="-128"/>
              </a:rPr>
              <a:t>CONTACT US</a:t>
            </a:r>
          </a:p>
        </p:txBody>
      </p:sp>
      <p:sp>
        <p:nvSpPr>
          <p:cNvPr id="18" name="矩形 17"/>
          <p:cNvSpPr/>
          <p:nvPr/>
        </p:nvSpPr>
        <p:spPr>
          <a:xfrm>
            <a:off x="684143" y="763209"/>
            <a:ext cx="6335374" cy="65925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75000"/>
                </a:schemeClr>
              </a:solidFill>
            </a:endParaRPr>
          </a:p>
        </p:txBody>
      </p:sp>
      <p:sp>
        <p:nvSpPr>
          <p:cNvPr id="19" name="矩形 18"/>
          <p:cNvSpPr/>
          <p:nvPr/>
        </p:nvSpPr>
        <p:spPr>
          <a:xfrm>
            <a:off x="935520" y="879177"/>
            <a:ext cx="4492614" cy="523110"/>
          </a:xfrm>
          <a:prstGeom prst="rect">
            <a:avLst/>
          </a:prstGeom>
        </p:spPr>
        <p:txBody>
          <a:bodyPr wrap="square">
            <a:spAutoFit/>
          </a:bodyPr>
          <a:lstStyle/>
          <a:p>
            <a:pPr>
              <a:spcBef>
                <a:spcPts val="300"/>
              </a:spcBef>
              <a:spcAft>
                <a:spcPts val="300"/>
              </a:spcAft>
            </a:pPr>
            <a:r>
              <a:rPr lang="en-US" altLang="zh-TW" sz="2799" dirty="0">
                <a:solidFill>
                  <a:schemeClr val="bg1"/>
                </a:solidFill>
                <a:latin typeface="Kozuka Gothic Pro B" panose="020B0800000000000000" pitchFamily="34" charset="-128"/>
                <a:ea typeface="Kozuka Gothic Pro B" panose="020B0800000000000000" pitchFamily="34" charset="-128"/>
              </a:rPr>
              <a:t>ABOUT RINGIER</a:t>
            </a:r>
            <a:endParaRPr lang="zh-TW" altLang="en-US" sz="2799" dirty="0">
              <a:solidFill>
                <a:schemeClr val="bg1"/>
              </a:solidFill>
              <a:latin typeface="Kozuka Gothic Pro B" panose="020B0800000000000000" pitchFamily="34" charset="-128"/>
              <a:ea typeface="Kozuka Gothic Pro B" panose="020B0800000000000000" pitchFamily="34" charset="-128"/>
            </a:endParaRPr>
          </a:p>
        </p:txBody>
      </p:sp>
      <p:sp>
        <p:nvSpPr>
          <p:cNvPr id="9" name="矩形 8"/>
          <p:cNvSpPr/>
          <p:nvPr/>
        </p:nvSpPr>
        <p:spPr>
          <a:xfrm>
            <a:off x="1007512" y="8281660"/>
            <a:ext cx="3335888" cy="1261884"/>
          </a:xfrm>
          <a:prstGeom prst="rect">
            <a:avLst/>
          </a:prstGeom>
        </p:spPr>
        <p:txBody>
          <a:bodyPr wrap="square">
            <a:spAutoFit/>
          </a:bodyPr>
          <a:lstStyle/>
          <a:p>
            <a:pPr algn="just">
              <a:spcBef>
                <a:spcPts val="600"/>
              </a:spcBef>
              <a:spcAft>
                <a:spcPts val="600"/>
              </a:spcAft>
            </a:pPr>
            <a:r>
              <a:rPr lang="en-US" altLang="zh-TW" sz="2000" b="1" kern="100" dirty="0" smtClean="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Mr. Tymoteusz</a:t>
            </a:r>
          </a:p>
          <a:p>
            <a:pPr algn="just">
              <a:spcBef>
                <a:spcPts val="600"/>
              </a:spcBef>
              <a:spcAft>
                <a:spcPts val="600"/>
              </a:spcAft>
            </a:pPr>
            <a:r>
              <a:rPr lang="en-US" altLang="zh-TW" kern="100" dirty="0" smtClean="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T</a:t>
            </a:r>
            <a:r>
              <a:rPr lang="en-US" altLang="zh-TW"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 +</a:t>
            </a:r>
            <a:r>
              <a:rPr lang="en-US" altLang="zh-TW" kern="100" dirty="0" smtClean="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886-4-23297318</a:t>
            </a:r>
            <a:endParaRPr lang="en-US" altLang="zh-TW"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endParaRPr>
          </a:p>
          <a:p>
            <a:pPr algn="just">
              <a:spcBef>
                <a:spcPts val="600"/>
              </a:spcBef>
              <a:spcAft>
                <a:spcPts val="600"/>
              </a:spcAft>
            </a:pPr>
            <a:r>
              <a:rPr lang="en-US" altLang="zh-TW"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E.</a:t>
            </a:r>
            <a:r>
              <a:rPr lang="zh-TW" altLang="en-US"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 </a:t>
            </a:r>
            <a:r>
              <a:rPr lang="en-US" altLang="zh-TW" kern="100" dirty="0">
                <a:solidFill>
                  <a:schemeClr val="tx1">
                    <a:lumMod val="85000"/>
                    <a:lumOff val="15000"/>
                  </a:schemeClr>
                </a:solidFill>
                <a:latin typeface="Kozuka Gothic Pro B" panose="020B0800000000000000" pitchFamily="34" charset="-128"/>
                <a:ea typeface="Kozuka Gothic Pro B" panose="020B0800000000000000" pitchFamily="34" charset="-128"/>
                <a:cs typeface="Times New Roman" panose="02020603050405020304" pitchFamily="18" charset="0"/>
              </a:rPr>
              <a:t>timothy@ringier.com.hk</a:t>
            </a:r>
          </a:p>
        </p:txBody>
      </p:sp>
    </p:spTree>
    <p:extLst>
      <p:ext uri="{BB962C8B-B14F-4D97-AF65-F5344CB8AC3E}">
        <p14:creationId xmlns:p14="http://schemas.microsoft.com/office/powerpoint/2010/main" val="200919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1538</Words>
  <Application>Microsoft Office PowerPoint</Application>
  <PresentationFormat>Custom</PresentationFormat>
  <Paragraphs>197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佈景主題</vt:lpstr>
      <vt:lpstr>2019 ASEAN Automotive Parts Manufacturing Summit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ASIA Plastics Processing Technology &amp; Innovative Materials Summit</dc:title>
  <dc:creator>admin</dc:creator>
  <cp:lastModifiedBy>Timothy Bryx</cp:lastModifiedBy>
  <cp:revision>81</cp:revision>
  <dcterms:created xsi:type="dcterms:W3CDTF">2018-12-21T07:28:53Z</dcterms:created>
  <dcterms:modified xsi:type="dcterms:W3CDTF">2019-01-23T04:45:49Z</dcterms:modified>
</cp:coreProperties>
</file>